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5" r:id="rId2"/>
    <p:sldMasterId id="2147483697" r:id="rId3"/>
  </p:sldMasterIdLst>
  <p:notesMasterIdLst>
    <p:notesMasterId r:id="rId24"/>
  </p:notesMasterIdLst>
  <p:sldIdLst>
    <p:sldId id="9820" r:id="rId4"/>
    <p:sldId id="9839" r:id="rId5"/>
    <p:sldId id="9825" r:id="rId6"/>
    <p:sldId id="9814" r:id="rId7"/>
    <p:sldId id="9815" r:id="rId8"/>
    <p:sldId id="290" r:id="rId9"/>
    <p:sldId id="9826" r:id="rId10"/>
    <p:sldId id="9838" r:id="rId11"/>
    <p:sldId id="9827" r:id="rId12"/>
    <p:sldId id="9834" r:id="rId13"/>
    <p:sldId id="9809" r:id="rId14"/>
    <p:sldId id="9833" r:id="rId15"/>
    <p:sldId id="9804" r:id="rId16"/>
    <p:sldId id="9817" r:id="rId17"/>
    <p:sldId id="9822" r:id="rId18"/>
    <p:sldId id="9835" r:id="rId19"/>
    <p:sldId id="9836" r:id="rId20"/>
    <p:sldId id="9837" r:id="rId21"/>
    <p:sldId id="9805" r:id="rId22"/>
    <p:sldId id="981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orient="horz" pos="1648" userDrawn="1">
          <p15:clr>
            <a:srgbClr val="A4A3A4"/>
          </p15:clr>
        </p15:guide>
        <p15:guide id="5" orient="horz" pos="1845" userDrawn="1">
          <p15:clr>
            <a:srgbClr val="A4A3A4"/>
          </p15:clr>
        </p15:guide>
        <p15:guide id="6" orient="horz" pos="1139" userDrawn="1">
          <p15:clr>
            <a:srgbClr val="A4A3A4"/>
          </p15:clr>
        </p15:guide>
        <p15:guide id="7" orient="horz" pos="22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" initials="Ж" lastIdx="1" clrIdx="0">
    <p:extLst>
      <p:ext uri="{19B8F6BF-5375-455C-9EA6-DF929625EA0E}">
        <p15:presenceInfo xmlns:p15="http://schemas.microsoft.com/office/powerpoint/2012/main" userId="3640f60839ea58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6EE"/>
    <a:srgbClr val="2F5EAB"/>
    <a:srgbClr val="FF5050"/>
    <a:srgbClr val="428BCE"/>
    <a:srgbClr val="FFE699"/>
    <a:srgbClr val="090A4B"/>
    <a:srgbClr val="88B6E0"/>
    <a:srgbClr val="0E4980"/>
    <a:srgbClr val="6C89BD"/>
    <a:srgbClr val="F9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4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930" y="108"/>
      </p:cViewPr>
      <p:guideLst>
        <p:guide orient="horz" pos="2818"/>
        <p:guide pos="3840"/>
        <p:guide orient="horz" pos="1648"/>
        <p:guide orient="horz" pos="1845"/>
        <p:guide orient="horz" pos="1139"/>
        <p:guide orient="horz" pos="22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0A9B7-43DF-44AD-9731-5C1753513829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D4FEF-9D8B-4B85-9B1D-7338277E0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1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54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71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472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32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543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33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1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15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96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702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10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00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53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4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53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D4FEF-9D8B-4B85-9B1D-7338277E022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92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lIns="92263" tIns="46131" rIns="92263" bIns="46131"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lIns="92263" tIns="46131" rIns="92263" bIns="46131"/>
          <a:lstStyle/>
          <a:p>
            <a:pPr defTabSz="922630">
              <a:defRPr/>
            </a:pPr>
            <a:fld id="{6A37322C-7DD4-4076-BDA7-B07238EE290B}" type="slidenum">
              <a:rPr lang="ru-KZ">
                <a:solidFill>
                  <a:prstClr val="black"/>
                </a:solidFill>
                <a:latin typeface="Aptos" panose="02110004020202020204"/>
              </a:rPr>
              <a:pPr defTabSz="922630">
                <a:defRPr/>
              </a:pPr>
              <a:t>7</a:t>
            </a:fld>
            <a:endParaRPr lang="ru-KZ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22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lIns="92263" tIns="46131" rIns="92263" bIns="46131"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lIns="92263" tIns="46131" rIns="92263" bIns="46131"/>
          <a:lstStyle/>
          <a:p>
            <a:pPr defTabSz="922630">
              <a:defRPr/>
            </a:pPr>
            <a:fld id="{6A37322C-7DD4-4076-BDA7-B07238EE290B}" type="slidenum">
              <a:rPr lang="ru-KZ">
                <a:solidFill>
                  <a:prstClr val="black"/>
                </a:solidFill>
                <a:latin typeface="Aptos" panose="02110004020202020204"/>
              </a:rPr>
              <a:pPr defTabSz="922630">
                <a:defRPr/>
              </a:pPr>
              <a:t>8</a:t>
            </a:fld>
            <a:endParaRPr lang="ru-KZ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21762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lIns="92263" tIns="46131" rIns="92263" bIns="46131"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lIns="92263" tIns="46131" rIns="92263" bIns="46131"/>
          <a:lstStyle/>
          <a:p>
            <a:pPr defTabSz="922630">
              <a:defRPr/>
            </a:pPr>
            <a:fld id="{6A37322C-7DD4-4076-BDA7-B07238EE290B}" type="slidenum">
              <a:rPr lang="ru-KZ">
                <a:solidFill>
                  <a:prstClr val="black"/>
                </a:solidFill>
                <a:latin typeface="Aptos" panose="02110004020202020204"/>
              </a:rPr>
              <a:pPr defTabSz="922630">
                <a:defRPr/>
              </a:pPr>
              <a:t>9</a:t>
            </a:fld>
            <a:endParaRPr lang="ru-KZ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3264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817-671C-4B9C-91FC-4806527F10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F095-D5EC-438A-938C-A3284E415C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DBE2-16B5-4BB7-AC89-9D09DB1B3F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6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46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7ACDCBA5-03A0-4DB5-8C9D-76F8EF7214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02256" y="6539745"/>
            <a:ext cx="304800" cy="1699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>
                <a:solidFill>
                  <a:srgbClr val="009999"/>
                </a:solidFill>
              </a:rPr>
              <a:pPr algn="ctr"/>
              <a:t>‹#›</a:t>
            </a:fld>
            <a:endParaRPr lang="ru-RU" altLang="ru-RU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5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61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40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1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42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DD8F928F-A7B6-8A40-9C06-641E936D3F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02256" y="6539745"/>
            <a:ext cx="304800" cy="1699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>
                <a:solidFill>
                  <a:srgbClr val="2E6E80"/>
                </a:solidFill>
              </a:rPr>
              <a:pPr algn="ctr"/>
              <a:t>‹#›</a:t>
            </a:fld>
            <a:endParaRPr lang="ru-RU" altLang="ru-RU" dirty="0">
              <a:solidFill>
                <a:srgbClr val="2E6E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5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1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B90-E863-44DF-B2BF-DC0C3B7446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xmlns="" id="{DD5BF847-EDAA-E05A-08CA-8D2C024727DA}"/>
              </a:ext>
            </a:extLst>
          </p:cNvPr>
          <p:cNvSpPr txBox="1">
            <a:spLocks/>
          </p:cNvSpPr>
          <p:nvPr userDrawn="1"/>
        </p:nvSpPr>
        <p:spPr>
          <a:xfrm>
            <a:off x="11751798" y="6538912"/>
            <a:ext cx="722142" cy="43198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FE02C-1171-41E4-BF26-A2E713D7FCE0}" type="slidenum">
              <a:rPr lang="en-US" sz="100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3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78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82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33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44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82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13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05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08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81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0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F18E-1601-4E25-A904-D00BDB9D4A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47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04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62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13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49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2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2F06E-877B-4EEE-AB0F-EF5079BA5D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2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E38B-F46A-44DC-BCFA-67F7EBC0F0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9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F608-5D53-4258-B460-F06E7FA50D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9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68776-A201-46A0-8021-7F3A1BE885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2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017E-B3D2-49AF-8E6C-1FEC104FD8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94E8-442B-4185-BAB8-C7A1BBDFA7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D1219-54C2-4357-B625-96DD0F8989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16EAD-0A2E-4A22-B749-D3CB14A0A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3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25970-8101-46F0-9736-B65C653697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7EE91-7F5B-43F6-A094-8076D62E55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2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AE667-41DC-4C19-8C17-ACD02AADE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68A6F-D573-44F2-B267-5AACF88CE3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6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microsoft.com/office/2007/relationships/hdphoto" Target="../media/hdphoto4.wdp"/><Relationship Id="rId3" Type="http://schemas.openxmlformats.org/officeDocument/2006/relationships/image" Target="../media/image1.jpeg"/><Relationship Id="rId21" Type="http://schemas.openxmlformats.org/officeDocument/2006/relationships/image" Target="../media/image55.jpeg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3.wdp"/><Relationship Id="rId24" Type="http://schemas.microsoft.com/office/2007/relationships/hdphoto" Target="../media/hdphoto5.wdp"/><Relationship Id="rId5" Type="http://schemas.openxmlformats.org/officeDocument/2006/relationships/image" Target="../media/image41.jpe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10" Type="http://schemas.openxmlformats.org/officeDocument/2006/relationships/image" Target="../media/image46.png"/><Relationship Id="rId19" Type="http://schemas.openxmlformats.org/officeDocument/2006/relationships/image" Target="../media/image53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49.jpeg"/><Relationship Id="rId22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../media/image25.png"/><Relationship Id="rId15" Type="http://schemas.openxmlformats.org/officeDocument/2006/relationships/image" Target="../media/image31.jpeg"/><Relationship Id="rId10" Type="http://schemas.openxmlformats.org/officeDocument/2006/relationships/image" Target="../media/image27.png"/><Relationship Id="rId4" Type="http://schemas.openxmlformats.org/officeDocument/2006/relationships/image" Target="NULL"/><Relationship Id="rId9" Type="http://schemas.openxmlformats.org/officeDocument/2006/relationships/image" Target="../media/image21.pn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1.jpe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32" y="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97F62C2-892E-FA43-AA93-BD447DC35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1"/>
          <a:stretch/>
        </p:blipFill>
        <p:spPr bwMode="auto">
          <a:xfrm>
            <a:off x="653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2E552DA-44EB-0AED-038A-CA47CD8BEEEF}"/>
              </a:ext>
            </a:extLst>
          </p:cNvPr>
          <p:cNvSpPr/>
          <p:nvPr/>
        </p:nvSpPr>
        <p:spPr>
          <a:xfrm>
            <a:off x="1742012" y="5260182"/>
            <a:ext cx="10456519" cy="1444348"/>
          </a:xfrm>
          <a:prstGeom prst="rect">
            <a:avLst/>
          </a:prstGeom>
          <a:gradFill>
            <a:gsLst>
              <a:gs pos="0">
                <a:srgbClr val="154257">
                  <a:alpha val="75000"/>
                </a:srgbClr>
              </a:gs>
              <a:gs pos="61000">
                <a:srgbClr val="2F5EAB">
                  <a:alpha val="90000"/>
                </a:srgbClr>
              </a:gs>
              <a:gs pos="89000">
                <a:srgbClr val="0E4980">
                  <a:alpha val="84000"/>
                </a:srgbClr>
              </a:gs>
              <a:gs pos="100000">
                <a:srgbClr val="15425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C6018E-4DAE-94A3-5B99-44C801797006}"/>
              </a:ext>
            </a:extLst>
          </p:cNvPr>
          <p:cNvSpPr txBox="1"/>
          <p:nvPr/>
        </p:nvSpPr>
        <p:spPr>
          <a:xfrm>
            <a:off x="1742013" y="5382191"/>
            <a:ext cx="10157888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ПОДХОДЫ </a:t>
            </a: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развитию МСБ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9DFDF388-2454-421F-1274-27781C854F63}"/>
              </a:ext>
            </a:extLst>
          </p:cNvPr>
          <p:cNvCxnSpPr>
            <a:cxnSpLocks/>
          </p:cNvCxnSpPr>
          <p:nvPr/>
        </p:nvCxnSpPr>
        <p:spPr>
          <a:xfrm flipV="1">
            <a:off x="1742013" y="0"/>
            <a:ext cx="0" cy="6858000"/>
          </a:xfrm>
          <a:prstGeom prst="line">
            <a:avLst/>
          </a:prstGeom>
          <a:ln w="76200">
            <a:solidFill>
              <a:srgbClr val="2F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0">
            <a:extLst>
              <a:ext uri="{FF2B5EF4-FFF2-40B4-BE49-F238E27FC236}">
                <a16:creationId xmlns:a16="http://schemas.microsoft.com/office/drawing/2014/main" xmlns="" id="{215E6E65-6876-C6C6-9B9A-64ABD2969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5837" y="553580"/>
            <a:ext cx="1924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en-US" sz="3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x-none" altLang="en-US" sz="3200" b="1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xmlns="" id="{B703C45D-85A4-C608-E433-59F07AAAE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51" y="153470"/>
            <a:ext cx="19245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en-US" sz="2000" b="1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</a:t>
            </a:r>
            <a:endParaRPr lang="x-none" altLang="en-US" sz="2000" b="1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7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3" y="-635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348342" y="319854"/>
            <a:ext cx="9993731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</a:t>
            </a: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предпринимательства </a:t>
            </a:r>
            <a:r>
              <a:rPr lang="ru-RU" altLang="ru-RU" sz="2400" b="1" dirty="0" smtClean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(получатели МГП</a:t>
            </a: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2" y="875287"/>
            <a:ext cx="115642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: скругленные углы 58">
            <a:extLst>
              <a:ext uri="{FF2B5EF4-FFF2-40B4-BE49-F238E27FC236}">
                <a16:creationId xmlns:a16="http://schemas.microsoft.com/office/drawing/2014/main" xmlns="" id="{0B644F39-D13C-29D5-3B08-7CDE03605C98}"/>
              </a:ext>
            </a:extLst>
          </p:cNvPr>
          <p:cNvSpPr/>
          <p:nvPr/>
        </p:nvSpPr>
        <p:spPr>
          <a:xfrm>
            <a:off x="162740" y="1096459"/>
            <a:ext cx="8475260" cy="468202"/>
          </a:xfrm>
          <a:prstGeom prst="roundRect">
            <a:avLst>
              <a:gd name="adj" fmla="val 4133"/>
            </a:avLst>
          </a:prstGeom>
          <a:noFill/>
          <a:ln w="28575">
            <a:noFill/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DF0AB28-C578-423B-9732-999F62D6890E}"/>
              </a:ext>
            </a:extLst>
          </p:cNvPr>
          <p:cNvSpPr txBox="1"/>
          <p:nvPr/>
        </p:nvSpPr>
        <p:spPr>
          <a:xfrm>
            <a:off x="342113" y="3840934"/>
            <a:ext cx="4862288" cy="1477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по субъектам;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Налоги;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места;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полученных мерах господдержки;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46C39E8-A3E2-4081-B690-220FB232EB4D}"/>
              </a:ext>
            </a:extLst>
          </p:cNvPr>
          <p:cNvSpPr txBox="1"/>
          <p:nvPr/>
        </p:nvSpPr>
        <p:spPr>
          <a:xfrm>
            <a:off x="342113" y="1687865"/>
            <a:ext cx="5434572" cy="135421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выработка встречных обязательств бизнеса; 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эффективности МГП;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Отраслевой/региональный анализ.</a:t>
            </a:r>
          </a:p>
        </p:txBody>
      </p:sp>
      <p:sp>
        <p:nvSpPr>
          <p:cNvPr id="88" name="Прямоугольник: скругленные углы 67">
            <a:extLst>
              <a:ext uri="{FF2B5EF4-FFF2-40B4-BE49-F238E27FC236}">
                <a16:creationId xmlns:a16="http://schemas.microsoft.com/office/drawing/2014/main" xmlns="" id="{7DF634B4-79F8-40DC-9EF0-598CC1AB490B}"/>
              </a:ext>
            </a:extLst>
          </p:cNvPr>
          <p:cNvSpPr/>
          <p:nvPr/>
        </p:nvSpPr>
        <p:spPr>
          <a:xfrm>
            <a:off x="6130471" y="2180217"/>
            <a:ext cx="5713186" cy="2531483"/>
          </a:xfrm>
          <a:prstGeom prst="roundRect">
            <a:avLst>
              <a:gd name="adj" fmla="val 4085"/>
            </a:avLst>
          </a:prstGeom>
          <a:solidFill>
            <a:schemeClr val="bg1"/>
          </a:solidFill>
          <a:ln>
            <a:solidFill>
              <a:srgbClr val="2F5EAB"/>
            </a:solidFill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KZ">
              <a:solidFill>
                <a:prstClr val="white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7555FD31-33B0-4D1E-8FB5-474A4FA4E557}"/>
              </a:ext>
            </a:extLst>
          </p:cNvPr>
          <p:cNvSpPr txBox="1"/>
          <p:nvPr/>
        </p:nvSpPr>
        <p:spPr>
          <a:xfrm>
            <a:off x="6276522" y="2012419"/>
            <a:ext cx="5377540" cy="28315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spcBef>
                <a:spcPct val="0"/>
              </a:spcBef>
              <a:spcAft>
                <a:spcPts val="600"/>
              </a:spcAft>
              <a:buAutoNum type="arabicPeriod"/>
              <a:defRPr/>
            </a:pPr>
            <a:endParaRPr lang="ru-RU" altLang="ru-RU" sz="1600" dirty="0" smtClean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AutoNum type="arabicPeriod"/>
              <a:defRPr/>
            </a:pPr>
            <a:r>
              <a:rPr lang="ru-RU" altLang="ru-RU" dirty="0" err="1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Институциональность</a:t>
            </a:r>
            <a:r>
              <a:rPr lang="ru-RU" altLang="ru-RU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взаимодействие </a:t>
            </a:r>
            <a:br>
              <a:rPr lang="ru-RU" altLang="ru-RU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отраслевыми и региональными ассоциациями (</a:t>
            </a:r>
            <a:r>
              <a:rPr lang="ru-RU" altLang="ru-RU" sz="1600" i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Ассоциация финансистов и др</a:t>
            </a:r>
            <a:r>
              <a:rPr lang="ru-RU" altLang="ru-RU" sz="1600" i="1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ru-RU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dirty="0" smtClean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AutoNum type="arabicPeriod"/>
              <a:defRPr/>
            </a:pPr>
            <a:r>
              <a:rPr lang="ru-RU" altLang="ru-RU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Консолидация экспертизы - учет мнений малого, среднего и крупного бизнеса)</a:t>
            </a:r>
            <a:r>
              <a:rPr lang="en-US" altLang="ru-RU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AutoNum type="arabicPeriod"/>
              <a:defRPr/>
            </a:pPr>
            <a:r>
              <a:rPr lang="ru-RU" altLang="ru-RU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Глубокий анализ (анализ причин не достижения встречных обязательств)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AutoNum type="arabicPeriod"/>
              <a:defRPr/>
            </a:pPr>
            <a:endParaRPr lang="ru-RU" altLang="ru-RU" sz="16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53334A79-C4CC-4E21-BCF3-AA3AF39ADA09}"/>
              </a:ext>
            </a:extLst>
          </p:cNvPr>
          <p:cNvSpPr txBox="1"/>
          <p:nvPr/>
        </p:nvSpPr>
        <p:spPr>
          <a:xfrm>
            <a:off x="6130471" y="1377734"/>
            <a:ext cx="5669642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Ведение Реестра НПП «Атамекен» обосновывается следующими факторами:</a:t>
            </a:r>
          </a:p>
        </p:txBody>
      </p:sp>
      <p:sp>
        <p:nvSpPr>
          <p:cNvPr id="93" name="Скругленный прямоугольник 58">
            <a:extLst>
              <a:ext uri="{FF2B5EF4-FFF2-40B4-BE49-F238E27FC236}">
                <a16:creationId xmlns:a16="http://schemas.microsoft.com/office/drawing/2014/main" xmlns="" id="{00DFC7DE-D58A-4E87-A654-8DE68A9CBB96}"/>
              </a:ext>
            </a:extLst>
          </p:cNvPr>
          <p:cNvSpPr/>
          <p:nvPr/>
        </p:nvSpPr>
        <p:spPr>
          <a:xfrm>
            <a:off x="342113" y="3315845"/>
            <a:ext cx="4961836" cy="390322"/>
          </a:xfrm>
          <a:prstGeom prst="roundRect">
            <a:avLst>
              <a:gd name="adj" fmla="val 50000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Реестр что включает в себя:</a:t>
            </a:r>
          </a:p>
        </p:txBody>
      </p:sp>
      <p:sp>
        <p:nvSpPr>
          <p:cNvPr id="94" name="Скругленный прямоугольник 58">
            <a:extLst>
              <a:ext uri="{FF2B5EF4-FFF2-40B4-BE49-F238E27FC236}">
                <a16:creationId xmlns:a16="http://schemas.microsoft.com/office/drawing/2014/main" xmlns="" id="{BA94F5F9-FDD8-4353-B388-1B6BCE9B4F7A}"/>
              </a:ext>
            </a:extLst>
          </p:cNvPr>
          <p:cNvSpPr/>
          <p:nvPr/>
        </p:nvSpPr>
        <p:spPr>
          <a:xfrm>
            <a:off x="342113" y="1182573"/>
            <a:ext cx="4961836" cy="390322"/>
          </a:xfrm>
          <a:prstGeom prst="roundRect">
            <a:avLst>
              <a:gd name="adj" fmla="val 50000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Ведение Реестра НПП: 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68AA482D-BC12-407F-882D-1E47AB20D747}"/>
              </a:ext>
            </a:extLst>
          </p:cNvPr>
          <p:cNvSpPr/>
          <p:nvPr/>
        </p:nvSpPr>
        <p:spPr>
          <a:xfrm>
            <a:off x="342113" y="5453029"/>
            <a:ext cx="11501544" cy="1263685"/>
          </a:xfrm>
          <a:prstGeom prst="rect">
            <a:avLst/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B92BF0D4-0681-4514-8641-1033932B5ECC}"/>
              </a:ext>
            </a:extLst>
          </p:cNvPr>
          <p:cNvSpPr txBox="1"/>
          <p:nvPr/>
        </p:nvSpPr>
        <p:spPr>
          <a:xfrm>
            <a:off x="2185162" y="5534619"/>
            <a:ext cx="762623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spcAft>
                <a:spcPts val="600"/>
              </a:spcAft>
              <a:defRPr b="1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Интеграция с государственными базами данных</a:t>
            </a:r>
            <a:endParaRPr lang="ru-KZ" dirty="0">
              <a:solidFill>
                <a:schemeClr val="bg1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891F142-C15B-44B2-BA84-DAE658A06780}"/>
              </a:ext>
            </a:extLst>
          </p:cNvPr>
          <p:cNvSpPr txBox="1"/>
          <p:nvPr/>
        </p:nvSpPr>
        <p:spPr>
          <a:xfrm>
            <a:off x="3266054" y="6078400"/>
            <a:ext cx="1412435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ГБД МФ РК</a:t>
            </a:r>
          </a:p>
          <a:p>
            <a:r>
              <a:rPr lang="ru-RU" sz="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(данные по налогам)</a:t>
            </a:r>
            <a:endParaRPr lang="ru-KZ" sz="7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BDBD4EC1-6D07-4BDE-9D4A-38638A369E95}"/>
              </a:ext>
            </a:extLst>
          </p:cNvPr>
          <p:cNvSpPr txBox="1"/>
          <p:nvPr/>
        </p:nvSpPr>
        <p:spPr>
          <a:xfrm>
            <a:off x="1440941" y="6078400"/>
            <a:ext cx="1488443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ГБД ЮЛ</a:t>
            </a:r>
          </a:p>
          <a:p>
            <a:r>
              <a:rPr lang="ru-RU" sz="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(общие сведения о субъектах предпринимательства)</a:t>
            </a:r>
            <a:endParaRPr lang="ru-KZ" sz="7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7">
            <a:extLst>
              <a:ext uri="{FF2B5EF4-FFF2-40B4-BE49-F238E27FC236}">
                <a16:creationId xmlns:a16="http://schemas.microsoft.com/office/drawing/2014/main" xmlns="" id="{6F1BE055-C494-451D-8D41-EAABC64E4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2033" y="9037944"/>
            <a:ext cx="228600" cy="165911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ED39B7C1-CF40-4E34-9D65-EDE1C20C422B}"/>
              </a:ext>
            </a:extLst>
          </p:cNvPr>
          <p:cNvSpPr txBox="1"/>
          <p:nvPr/>
        </p:nvSpPr>
        <p:spPr>
          <a:xfrm>
            <a:off x="4974346" y="6078400"/>
            <a:ext cx="1412435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ЕНПФ</a:t>
            </a:r>
            <a:r>
              <a:rPr lang="ru-RU" sz="101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(данные по занятости) </a:t>
            </a:r>
          </a:p>
        </p:txBody>
      </p:sp>
      <p:pic>
        <p:nvPicPr>
          <p:cNvPr id="101" name="Рисунок 100" descr="База данных со сплошной заливкой">
            <a:extLst>
              <a:ext uri="{FF2B5EF4-FFF2-40B4-BE49-F238E27FC236}">
                <a16:creationId xmlns:a16="http://schemas.microsoft.com/office/drawing/2014/main" xmlns="" id="{41D3042E-AA45-4B1B-9ABF-F4565640D9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6436" y="6078400"/>
            <a:ext cx="685800" cy="402632"/>
          </a:xfrm>
          <a:prstGeom prst="rect">
            <a:avLst/>
          </a:prstGeom>
        </p:spPr>
      </p:pic>
      <p:pic>
        <p:nvPicPr>
          <p:cNvPr id="102" name="Рисунок 101" descr="База данных со сплошной заливкой">
            <a:extLst>
              <a:ext uri="{FF2B5EF4-FFF2-40B4-BE49-F238E27FC236}">
                <a16:creationId xmlns:a16="http://schemas.microsoft.com/office/drawing/2014/main" xmlns="" id="{06B4A9F4-2DD5-4C92-A4A2-240D44E2D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31549" y="6078400"/>
            <a:ext cx="685800" cy="402632"/>
          </a:xfrm>
          <a:prstGeom prst="rect">
            <a:avLst/>
          </a:prstGeom>
        </p:spPr>
      </p:pic>
      <p:pic>
        <p:nvPicPr>
          <p:cNvPr id="103" name="Рисунок 102" descr="База данных со сплошной заливкой">
            <a:extLst>
              <a:ext uri="{FF2B5EF4-FFF2-40B4-BE49-F238E27FC236}">
                <a16:creationId xmlns:a16="http://schemas.microsoft.com/office/drawing/2014/main" xmlns="" id="{9D21A85C-7001-4A33-B4FD-75B64F7DC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39841" y="6078400"/>
            <a:ext cx="685800" cy="402632"/>
          </a:xfrm>
          <a:prstGeom prst="rect">
            <a:avLst/>
          </a:prstGeom>
        </p:spPr>
      </p:pic>
      <p:pic>
        <p:nvPicPr>
          <p:cNvPr id="104" name="Рисунок 103" descr="База данных со сплошной заливкой">
            <a:extLst>
              <a:ext uri="{FF2B5EF4-FFF2-40B4-BE49-F238E27FC236}">
                <a16:creationId xmlns:a16="http://schemas.microsoft.com/office/drawing/2014/main" xmlns="" id="{AABCC76B-2625-418B-8CFD-5A824DB47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48134" y="6078400"/>
            <a:ext cx="685800" cy="402632"/>
          </a:xfrm>
          <a:prstGeom prst="rect">
            <a:avLst/>
          </a:prstGeom>
        </p:spPr>
      </p:pic>
      <p:pic>
        <p:nvPicPr>
          <p:cNvPr id="106" name="Рисунок 105" descr="База данных со сплошной заливкой">
            <a:extLst>
              <a:ext uri="{FF2B5EF4-FFF2-40B4-BE49-F238E27FC236}">
                <a16:creationId xmlns:a16="http://schemas.microsoft.com/office/drawing/2014/main" xmlns="" id="{FDCB9B9F-E656-48CC-9C23-CE25E4DC6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38987" y="6078400"/>
            <a:ext cx="685800" cy="402632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21D67900-CF97-489A-B2EE-0ED8B9B65789}"/>
              </a:ext>
            </a:extLst>
          </p:cNvPr>
          <p:cNvSpPr txBox="1"/>
          <p:nvPr/>
        </p:nvSpPr>
        <p:spPr>
          <a:xfrm>
            <a:off x="6682638" y="6078400"/>
            <a:ext cx="154124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получателей МГП</a:t>
            </a:r>
          </a:p>
          <a:p>
            <a:r>
              <a:rPr lang="ru-RU" sz="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(данные по получателям МГП)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A4C2A72-B340-4E35-8B01-8AD13074E6C8}"/>
              </a:ext>
            </a:extLst>
          </p:cNvPr>
          <p:cNvSpPr txBox="1"/>
          <p:nvPr/>
        </p:nvSpPr>
        <p:spPr>
          <a:xfrm>
            <a:off x="8758386" y="6078400"/>
            <a:ext cx="1541244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ТКП </a:t>
            </a:r>
          </a:p>
          <a:p>
            <a:r>
              <a:rPr lang="ru-RU" sz="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(данные по ОТП)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54DA3B35-19E5-4008-B603-083DA41F3A82}"/>
              </a:ext>
            </a:extLst>
          </p:cNvPr>
          <p:cNvSpPr txBox="1"/>
          <p:nvPr/>
        </p:nvSpPr>
        <p:spPr>
          <a:xfrm>
            <a:off x="10481123" y="6078400"/>
            <a:ext cx="108322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ru-RU" sz="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(прочие данные)</a:t>
            </a:r>
            <a:endParaRPr lang="ru-KZ" sz="7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0" name="Прямая со стрелкой 119">
            <a:extLst>
              <a:ext uri="{FF2B5EF4-FFF2-40B4-BE49-F238E27FC236}">
                <a16:creationId xmlns:a16="http://schemas.microsoft.com/office/drawing/2014/main" xmlns="" id="{E10A071B-3665-4048-AE63-D63DC85E18AF}"/>
              </a:ext>
            </a:extLst>
          </p:cNvPr>
          <p:cNvCxnSpPr>
            <a:cxnSpLocks/>
          </p:cNvCxnSpPr>
          <p:nvPr/>
        </p:nvCxnSpPr>
        <p:spPr>
          <a:xfrm>
            <a:off x="-2805797" y="6090445"/>
            <a:ext cx="238643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xmlns="" id="{186FEB31-ABDC-4B4D-84E6-42DF23DA0E2F}"/>
              </a:ext>
            </a:extLst>
          </p:cNvPr>
          <p:cNvCxnSpPr>
            <a:cxnSpLocks/>
          </p:cNvCxnSpPr>
          <p:nvPr/>
        </p:nvCxnSpPr>
        <p:spPr>
          <a:xfrm>
            <a:off x="-2805797" y="6716713"/>
            <a:ext cx="238643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 стрелкой 127">
            <a:extLst>
              <a:ext uri="{FF2B5EF4-FFF2-40B4-BE49-F238E27FC236}">
                <a16:creationId xmlns:a16="http://schemas.microsoft.com/office/drawing/2014/main" xmlns="" id="{C902C7F5-FC7D-4ABE-8714-E6BA70A10727}"/>
              </a:ext>
            </a:extLst>
          </p:cNvPr>
          <p:cNvCxnSpPr>
            <a:cxnSpLocks/>
          </p:cNvCxnSpPr>
          <p:nvPr/>
        </p:nvCxnSpPr>
        <p:spPr>
          <a:xfrm>
            <a:off x="-2805797" y="7301449"/>
            <a:ext cx="238643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xmlns="" id="{1CF359C9-8D39-4551-8159-AB08FF1EED37}"/>
              </a:ext>
            </a:extLst>
          </p:cNvPr>
          <p:cNvCxnSpPr>
            <a:cxnSpLocks/>
          </p:cNvCxnSpPr>
          <p:nvPr/>
        </p:nvCxnSpPr>
        <p:spPr>
          <a:xfrm>
            <a:off x="-2805797" y="7826863"/>
            <a:ext cx="238643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>
            <a:extLst>
              <a:ext uri="{FF2B5EF4-FFF2-40B4-BE49-F238E27FC236}">
                <a16:creationId xmlns:a16="http://schemas.microsoft.com/office/drawing/2014/main" xmlns="" id="{31A98DCD-3607-467F-AA9B-98D0325F635A}"/>
              </a:ext>
            </a:extLst>
          </p:cNvPr>
          <p:cNvCxnSpPr>
            <a:cxnSpLocks/>
          </p:cNvCxnSpPr>
          <p:nvPr/>
        </p:nvCxnSpPr>
        <p:spPr>
          <a:xfrm>
            <a:off x="-2805797" y="8413376"/>
            <a:ext cx="238643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>
            <a:extLst>
              <a:ext uri="{FF2B5EF4-FFF2-40B4-BE49-F238E27FC236}">
                <a16:creationId xmlns:a16="http://schemas.microsoft.com/office/drawing/2014/main" xmlns="" id="{51A15872-54F6-43E7-B52C-75761C4F518F}"/>
              </a:ext>
            </a:extLst>
          </p:cNvPr>
          <p:cNvCxnSpPr>
            <a:cxnSpLocks/>
          </p:cNvCxnSpPr>
          <p:nvPr/>
        </p:nvCxnSpPr>
        <p:spPr>
          <a:xfrm>
            <a:off x="-2805797" y="8966197"/>
            <a:ext cx="238643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xmlns="" id="{BFE3EAAC-B503-46F7-849A-4CB75F5CABB7}"/>
              </a:ext>
            </a:extLst>
          </p:cNvPr>
          <p:cNvCxnSpPr>
            <a:cxnSpLocks/>
          </p:cNvCxnSpPr>
          <p:nvPr/>
        </p:nvCxnSpPr>
        <p:spPr>
          <a:xfrm>
            <a:off x="-2812359" y="6078274"/>
            <a:ext cx="0" cy="290266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Рисунок 141" descr="База данных со сплошной заливкой">
            <a:extLst>
              <a:ext uri="{FF2B5EF4-FFF2-40B4-BE49-F238E27FC236}">
                <a16:creationId xmlns:a16="http://schemas.microsoft.com/office/drawing/2014/main" xmlns="" id="{EEA18162-2C17-407E-882A-C9E88E0F0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947884" y="6078400"/>
            <a:ext cx="685800" cy="402632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A31F1246-14CB-4B7A-AAF5-800588F25F5E}"/>
              </a:ext>
            </a:extLst>
          </p:cNvPr>
          <p:cNvSpPr txBox="1"/>
          <p:nvPr/>
        </p:nvSpPr>
        <p:spPr>
          <a:xfrm rot="16200000">
            <a:off x="-87101" y="5916412"/>
            <a:ext cx="1231917" cy="33855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Data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Ukimet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(SDU)</a:t>
            </a:r>
          </a:p>
        </p:txBody>
      </p:sp>
    </p:spTree>
    <p:extLst>
      <p:ext uri="{BB962C8B-B14F-4D97-AF65-F5344CB8AC3E}">
        <p14:creationId xmlns:p14="http://schemas.microsoft.com/office/powerpoint/2010/main" val="124697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5786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: скругленные углы 7">
            <a:extLst>
              <a:ext uri="{FF2B5EF4-FFF2-40B4-BE49-F238E27FC236}">
                <a16:creationId xmlns:a16="http://schemas.microsoft.com/office/drawing/2014/main" xmlns="" id="{870299B6-3DCA-46EB-9892-46A6E1D1EB5C}"/>
              </a:ext>
            </a:extLst>
          </p:cNvPr>
          <p:cNvSpPr/>
          <p:nvPr/>
        </p:nvSpPr>
        <p:spPr>
          <a:xfrm>
            <a:off x="324175" y="731270"/>
            <a:ext cx="11543650" cy="1921766"/>
          </a:xfrm>
          <a:prstGeom prst="roundRect">
            <a:avLst>
              <a:gd name="adj" fmla="val 3549"/>
            </a:avLst>
          </a:prstGeom>
          <a:solidFill>
            <a:schemeClr val="bg1"/>
          </a:solidFill>
          <a:ln w="28575">
            <a:noFill/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245316" y="74420"/>
            <a:ext cx="1084400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возможность создания кластеров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633186"/>
            <a:ext cx="113891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ject 27">
            <a:extLst>
              <a:ext uri="{FF2B5EF4-FFF2-40B4-BE49-F238E27FC236}">
                <a16:creationId xmlns:a16="http://schemas.microsoft.com/office/drawing/2014/main" xmlns="" id="{9722A454-3D2C-4586-A153-379FCA30C595}"/>
              </a:ext>
            </a:extLst>
          </p:cNvPr>
          <p:cNvSpPr txBox="1"/>
          <p:nvPr/>
        </p:nvSpPr>
        <p:spPr>
          <a:xfrm>
            <a:off x="348343" y="736298"/>
            <a:ext cx="11211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latin typeface="Akrobat ExtraBold" panose="00000900000000000000" pitchFamily="2" charset="-52"/>
              </a:defRPr>
            </a:lvl1pPr>
          </a:lstStyle>
          <a:p>
            <a:r>
              <a:rPr lang="ru-RU" sz="18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Кремниевый кластер</a:t>
            </a:r>
          </a:p>
        </p:txBody>
      </p:sp>
      <p:sp>
        <p:nvSpPr>
          <p:cNvPr id="83" name="TextBox 7">
            <a:extLst>
              <a:ext uri="{FF2B5EF4-FFF2-40B4-BE49-F238E27FC236}">
                <a16:creationId xmlns:a16="http://schemas.microsoft.com/office/drawing/2014/main" xmlns="" id="{ABB7A1D8-07DA-4AA6-86DE-D32B79F90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8">
            <a:extLst>
              <a:ext uri="{FF2B5EF4-FFF2-40B4-BE49-F238E27FC236}">
                <a16:creationId xmlns:a16="http://schemas.microsoft.com/office/drawing/2014/main" xmlns="" id="{02772731-4B1F-72A4-2B65-E8E947DD12B7}"/>
              </a:ext>
            </a:extLst>
          </p:cNvPr>
          <p:cNvSpPr txBox="1">
            <a:spLocks/>
          </p:cNvSpPr>
          <p:nvPr/>
        </p:nvSpPr>
        <p:spPr>
          <a:xfrm>
            <a:off x="10145192" y="1089878"/>
            <a:ext cx="1620000" cy="1114168"/>
          </a:xfrm>
          <a:prstGeom prst="rect">
            <a:avLst/>
          </a:prstGeom>
          <a:ln>
            <a:solidFill>
              <a:srgbClr val="2F5E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xmlns="" id="{30EC5030-27C5-46AB-35F1-66C577809EFE}"/>
              </a:ext>
            </a:extLst>
          </p:cNvPr>
          <p:cNvSpPr txBox="1">
            <a:spLocks/>
          </p:cNvSpPr>
          <p:nvPr/>
        </p:nvSpPr>
        <p:spPr>
          <a:xfrm>
            <a:off x="2376334" y="1106962"/>
            <a:ext cx="1620000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5" name="Picture 2" descr="Поликристаллический кремний, Polysilicon Стоковое Изображение - изображение  насчитывающей поликристаллическо, минирование: 49412599">
            <a:extLst>
              <a:ext uri="{FF2B5EF4-FFF2-40B4-BE49-F238E27FC236}">
                <a16:creationId xmlns:a16="http://schemas.microsoft.com/office/drawing/2014/main" xmlns="" id="{E29691CC-B933-422F-AAA0-F36F45E64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5372"/>
          <a:stretch/>
        </p:blipFill>
        <p:spPr bwMode="auto">
          <a:xfrm>
            <a:off x="2444643" y="1193369"/>
            <a:ext cx="1492932" cy="9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8">
            <a:extLst>
              <a:ext uri="{FF2B5EF4-FFF2-40B4-BE49-F238E27FC236}">
                <a16:creationId xmlns:a16="http://schemas.microsoft.com/office/drawing/2014/main" xmlns="" id="{8D774D48-E09E-BFE5-7ECF-DC227E946675}"/>
              </a:ext>
            </a:extLst>
          </p:cNvPr>
          <p:cNvSpPr txBox="1">
            <a:spLocks/>
          </p:cNvSpPr>
          <p:nvPr/>
        </p:nvSpPr>
        <p:spPr>
          <a:xfrm>
            <a:off x="4318549" y="1106962"/>
            <a:ext cx="1620000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4" descr="Продам Кремниевые слитки купить в Екатеринбурге на PromPortal.Su  (ID#24276921)">
            <a:extLst>
              <a:ext uri="{FF2B5EF4-FFF2-40B4-BE49-F238E27FC236}">
                <a16:creationId xmlns:a16="http://schemas.microsoft.com/office/drawing/2014/main" xmlns="" id="{C604F797-E83A-A253-86E0-0028232F7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83" y="1145005"/>
            <a:ext cx="1328034" cy="97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9">
            <a:extLst>
              <a:ext uri="{FF2B5EF4-FFF2-40B4-BE49-F238E27FC236}">
                <a16:creationId xmlns:a16="http://schemas.microsoft.com/office/drawing/2014/main" xmlns="" id="{B8B3981A-1B1B-CDE4-8A50-7A521FFB0040}"/>
              </a:ext>
            </a:extLst>
          </p:cNvPr>
          <p:cNvSpPr txBox="1"/>
          <p:nvPr/>
        </p:nvSpPr>
        <p:spPr>
          <a:xfrm>
            <a:off x="4185764" y="2176408"/>
            <a:ext cx="1823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Монокристаллический кремний</a:t>
            </a:r>
          </a:p>
        </p:txBody>
      </p:sp>
      <p:sp>
        <p:nvSpPr>
          <p:cNvPr id="10" name="TextBox 110">
            <a:extLst>
              <a:ext uri="{FF2B5EF4-FFF2-40B4-BE49-F238E27FC236}">
                <a16:creationId xmlns:a16="http://schemas.microsoft.com/office/drawing/2014/main" xmlns="" id="{848FE962-F74A-76ED-DD5D-EC3083FB8F7D}"/>
              </a:ext>
            </a:extLst>
          </p:cNvPr>
          <p:cNvSpPr txBox="1"/>
          <p:nvPr/>
        </p:nvSpPr>
        <p:spPr>
          <a:xfrm>
            <a:off x="2008937" y="2179918"/>
            <a:ext cx="2080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Поликристаллический </a:t>
            </a:r>
          </a:p>
          <a:p>
            <a:pPr marL="127000"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 - 99,9999</a:t>
            </a:r>
          </a:p>
        </p:txBody>
      </p:sp>
      <p:sp>
        <p:nvSpPr>
          <p:cNvPr id="11" name="Заголовок 8">
            <a:extLst>
              <a:ext uri="{FF2B5EF4-FFF2-40B4-BE49-F238E27FC236}">
                <a16:creationId xmlns:a16="http://schemas.microsoft.com/office/drawing/2014/main" xmlns="" id="{680AF1BA-589D-181B-0490-833501EBD04B}"/>
              </a:ext>
            </a:extLst>
          </p:cNvPr>
          <p:cNvSpPr txBox="1">
            <a:spLocks/>
          </p:cNvSpPr>
          <p:nvPr/>
        </p:nvSpPr>
        <p:spPr>
          <a:xfrm>
            <a:off x="6260764" y="1089878"/>
            <a:ext cx="1620000" cy="111416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12" name="Picture 8" descr="Solar Wafer P-Type M6 Monocrystalline 166x166mm">
            <a:extLst>
              <a:ext uri="{FF2B5EF4-FFF2-40B4-BE49-F238E27FC236}">
                <a16:creationId xmlns:a16="http://schemas.microsoft.com/office/drawing/2014/main" xmlns="" id="{8E4115BA-790B-1A3C-7CC8-169CA8B5F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 b="6863"/>
          <a:stretch/>
        </p:blipFill>
        <p:spPr bwMode="auto">
          <a:xfrm>
            <a:off x="6573563" y="1121381"/>
            <a:ext cx="990059" cy="10235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19">
            <a:extLst>
              <a:ext uri="{FF2B5EF4-FFF2-40B4-BE49-F238E27FC236}">
                <a16:creationId xmlns:a16="http://schemas.microsoft.com/office/drawing/2014/main" xmlns="" id="{DCDE7D34-4E7F-E70A-6966-314806859BE3}"/>
              </a:ext>
            </a:extLst>
          </p:cNvPr>
          <p:cNvSpPr txBox="1"/>
          <p:nvPr/>
        </p:nvSpPr>
        <p:spPr>
          <a:xfrm>
            <a:off x="6152810" y="2186122"/>
            <a:ext cx="1713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Кремниевые пластины</a:t>
            </a:r>
          </a:p>
        </p:txBody>
      </p:sp>
      <p:sp>
        <p:nvSpPr>
          <p:cNvPr id="14" name="Заголовок 8">
            <a:extLst>
              <a:ext uri="{FF2B5EF4-FFF2-40B4-BE49-F238E27FC236}">
                <a16:creationId xmlns:a16="http://schemas.microsoft.com/office/drawing/2014/main" xmlns="" id="{34931A08-AD2D-5B00-22E0-72EDA5C80DC8}"/>
              </a:ext>
            </a:extLst>
          </p:cNvPr>
          <p:cNvSpPr txBox="1">
            <a:spLocks/>
          </p:cNvSpPr>
          <p:nvPr/>
        </p:nvSpPr>
        <p:spPr>
          <a:xfrm>
            <a:off x="8202979" y="1089879"/>
            <a:ext cx="1620000" cy="111416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15" name="Picture 14" descr="Top 10 List of Solar PV Module Manufacturers in 2022 | Blackridge Research">
            <a:extLst>
              <a:ext uri="{FF2B5EF4-FFF2-40B4-BE49-F238E27FC236}">
                <a16:creationId xmlns:a16="http://schemas.microsoft.com/office/drawing/2014/main" xmlns="" id="{4B2128AD-8362-5271-63F2-78983D129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123" r="2658" b="6350"/>
          <a:stretch/>
        </p:blipFill>
        <p:spPr bwMode="auto">
          <a:xfrm>
            <a:off x="8258727" y="1156588"/>
            <a:ext cx="1479495" cy="98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0">
            <a:extLst>
              <a:ext uri="{FF2B5EF4-FFF2-40B4-BE49-F238E27FC236}">
                <a16:creationId xmlns:a16="http://schemas.microsoft.com/office/drawing/2014/main" xmlns="" id="{24BCDD3C-D768-244D-559E-EB2CE783F602}"/>
              </a:ext>
            </a:extLst>
          </p:cNvPr>
          <p:cNvSpPr txBox="1"/>
          <p:nvPr/>
        </p:nvSpPr>
        <p:spPr>
          <a:xfrm>
            <a:off x="8175332" y="2169647"/>
            <a:ext cx="1776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Солнечные модули</a:t>
            </a:r>
          </a:p>
        </p:txBody>
      </p:sp>
      <p:sp>
        <p:nvSpPr>
          <p:cNvPr id="17" name="TextBox 153">
            <a:extLst>
              <a:ext uri="{FF2B5EF4-FFF2-40B4-BE49-F238E27FC236}">
                <a16:creationId xmlns:a16="http://schemas.microsoft.com/office/drawing/2014/main" xmlns="" id="{1ED29505-86E4-3FF7-FF00-68E43F29F729}"/>
              </a:ext>
            </a:extLst>
          </p:cNvPr>
          <p:cNvSpPr txBox="1"/>
          <p:nvPr/>
        </p:nvSpPr>
        <p:spPr>
          <a:xfrm>
            <a:off x="10229867" y="2186122"/>
            <a:ext cx="1376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Солнечные панели</a:t>
            </a:r>
            <a:endParaRPr lang="en-US" sz="1200" dirty="0">
              <a:solidFill>
                <a:srgbClr val="2546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8">
            <a:extLst>
              <a:ext uri="{FF2B5EF4-FFF2-40B4-BE49-F238E27FC236}">
                <a16:creationId xmlns:a16="http://schemas.microsoft.com/office/drawing/2014/main" xmlns="" id="{7953A736-9A32-A153-214B-D16079751254}"/>
              </a:ext>
            </a:extLst>
          </p:cNvPr>
          <p:cNvSpPr txBox="1">
            <a:spLocks/>
          </p:cNvSpPr>
          <p:nvPr/>
        </p:nvSpPr>
        <p:spPr>
          <a:xfrm>
            <a:off x="434119" y="1106962"/>
            <a:ext cx="1620000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0" name="TextBox 157">
            <a:extLst>
              <a:ext uri="{FF2B5EF4-FFF2-40B4-BE49-F238E27FC236}">
                <a16:creationId xmlns:a16="http://schemas.microsoft.com/office/drawing/2014/main" xmlns="" id="{5D1245AC-EDD1-F6D9-26A0-8CDCCCF0C65B}"/>
              </a:ext>
            </a:extLst>
          </p:cNvPr>
          <p:cNvSpPr txBox="1"/>
          <p:nvPr/>
        </p:nvSpPr>
        <p:spPr>
          <a:xfrm>
            <a:off x="325920" y="2186122"/>
            <a:ext cx="162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Кварц</a:t>
            </a:r>
          </a:p>
        </p:txBody>
      </p:sp>
      <p:sp>
        <p:nvSpPr>
          <p:cNvPr id="21" name="AutoShape 2" descr="Picture background">
            <a:extLst>
              <a:ext uri="{FF2B5EF4-FFF2-40B4-BE49-F238E27FC236}">
                <a16:creationId xmlns:a16="http://schemas.microsoft.com/office/drawing/2014/main" xmlns="" id="{1871D23B-5FDE-1F79-A9A2-5983EB8124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21857" y="122759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KZ">
              <a:solidFill>
                <a:prstClr val="black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6945178-F0B0-03D5-32E1-59CE904C83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412" b="5455"/>
          <a:stretch/>
        </p:blipFill>
        <p:spPr>
          <a:xfrm>
            <a:off x="725109" y="1240487"/>
            <a:ext cx="969843" cy="825664"/>
          </a:xfrm>
          <a:prstGeom prst="rect">
            <a:avLst/>
          </a:prstGeom>
        </p:spPr>
      </p:pic>
      <p:sp>
        <p:nvSpPr>
          <p:cNvPr id="23" name="Right Arrow 45">
            <a:extLst>
              <a:ext uri="{FF2B5EF4-FFF2-40B4-BE49-F238E27FC236}">
                <a16:creationId xmlns:a16="http://schemas.microsoft.com/office/drawing/2014/main" xmlns="" id="{4E6D6DDB-8619-266D-96C1-0A0428114FBC}"/>
              </a:ext>
            </a:extLst>
          </p:cNvPr>
          <p:cNvSpPr/>
          <p:nvPr/>
        </p:nvSpPr>
        <p:spPr>
          <a:xfrm>
            <a:off x="2097986" y="1457872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4" name="Right Arrow 45">
            <a:extLst>
              <a:ext uri="{FF2B5EF4-FFF2-40B4-BE49-F238E27FC236}">
                <a16:creationId xmlns:a16="http://schemas.microsoft.com/office/drawing/2014/main" xmlns="" id="{1517FE61-227F-71AA-4F2D-55DAA3CD9FF6}"/>
              </a:ext>
            </a:extLst>
          </p:cNvPr>
          <p:cNvSpPr/>
          <p:nvPr/>
        </p:nvSpPr>
        <p:spPr>
          <a:xfrm>
            <a:off x="4040208" y="1457872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5" name="Right Arrow 45">
            <a:extLst>
              <a:ext uri="{FF2B5EF4-FFF2-40B4-BE49-F238E27FC236}">
                <a16:creationId xmlns:a16="http://schemas.microsoft.com/office/drawing/2014/main" xmlns="" id="{4169287E-0C26-0C7E-7866-767C9F428DEA}"/>
              </a:ext>
            </a:extLst>
          </p:cNvPr>
          <p:cNvSpPr/>
          <p:nvPr/>
        </p:nvSpPr>
        <p:spPr>
          <a:xfrm>
            <a:off x="5982430" y="1457872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6" name="Right Arrow 45">
            <a:extLst>
              <a:ext uri="{FF2B5EF4-FFF2-40B4-BE49-F238E27FC236}">
                <a16:creationId xmlns:a16="http://schemas.microsoft.com/office/drawing/2014/main" xmlns="" id="{EF9EC7CB-6A7D-9638-C83F-B7A6364F6FE7}"/>
              </a:ext>
            </a:extLst>
          </p:cNvPr>
          <p:cNvSpPr/>
          <p:nvPr/>
        </p:nvSpPr>
        <p:spPr>
          <a:xfrm>
            <a:off x="7924652" y="1457872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7" name="Right Arrow 45">
            <a:extLst>
              <a:ext uri="{FF2B5EF4-FFF2-40B4-BE49-F238E27FC236}">
                <a16:creationId xmlns:a16="http://schemas.microsoft.com/office/drawing/2014/main" xmlns="" id="{6C3C8C0E-3648-4398-58E4-B736191AF15E}"/>
              </a:ext>
            </a:extLst>
          </p:cNvPr>
          <p:cNvSpPr/>
          <p:nvPr/>
        </p:nvSpPr>
        <p:spPr>
          <a:xfrm>
            <a:off x="9866874" y="1457872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pic>
        <p:nvPicPr>
          <p:cNvPr id="28" name="Picture 4" descr="сельскохозяйственное пастбище, под панелью овцы делают больше шерсти (и  лучше)">
            <a:extLst>
              <a:ext uri="{FF2B5EF4-FFF2-40B4-BE49-F238E27FC236}">
                <a16:creationId xmlns:a16="http://schemas.microsoft.com/office/drawing/2014/main" xmlns="" id="{2DA80F0E-C07A-CA0B-923F-1BBA804C9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4" t="830" r="11790" b="2740"/>
          <a:stretch/>
        </p:blipFill>
        <p:spPr bwMode="auto">
          <a:xfrm>
            <a:off x="10245909" y="1156588"/>
            <a:ext cx="1450971" cy="9756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3" name="Прямоугольник: скругленные углы 7">
            <a:extLst>
              <a:ext uri="{FF2B5EF4-FFF2-40B4-BE49-F238E27FC236}">
                <a16:creationId xmlns:a16="http://schemas.microsoft.com/office/drawing/2014/main" xmlns="" id="{843C40A3-7FD3-C9E1-82B9-21BCEB74FCB5}"/>
              </a:ext>
            </a:extLst>
          </p:cNvPr>
          <p:cNvSpPr/>
          <p:nvPr/>
        </p:nvSpPr>
        <p:spPr>
          <a:xfrm>
            <a:off x="324175" y="2792582"/>
            <a:ext cx="11543650" cy="1921766"/>
          </a:xfrm>
          <a:prstGeom prst="roundRect">
            <a:avLst>
              <a:gd name="adj" fmla="val 3549"/>
            </a:avLst>
          </a:prstGeom>
          <a:solidFill>
            <a:schemeClr val="bg1"/>
          </a:solidFill>
          <a:ln w="28575">
            <a:noFill/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104" name="object 27">
            <a:extLst>
              <a:ext uri="{FF2B5EF4-FFF2-40B4-BE49-F238E27FC236}">
                <a16:creationId xmlns:a16="http://schemas.microsoft.com/office/drawing/2014/main" xmlns="" id="{26C85D2C-F773-0A2C-2DAD-845960DAE892}"/>
              </a:ext>
            </a:extLst>
          </p:cNvPr>
          <p:cNvSpPr txBox="1"/>
          <p:nvPr/>
        </p:nvSpPr>
        <p:spPr>
          <a:xfrm>
            <a:off x="348343" y="2797610"/>
            <a:ext cx="11211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latin typeface="Akrobat ExtraBold" panose="00000900000000000000" pitchFamily="2" charset="-52"/>
              </a:defRPr>
            </a:lvl1pPr>
          </a:lstStyle>
          <a:p>
            <a:r>
              <a:rPr lang="ru-RU" sz="18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Медный кластер</a:t>
            </a:r>
          </a:p>
        </p:txBody>
      </p:sp>
      <p:sp>
        <p:nvSpPr>
          <p:cNvPr id="2105" name="Заголовок 8">
            <a:extLst>
              <a:ext uri="{FF2B5EF4-FFF2-40B4-BE49-F238E27FC236}">
                <a16:creationId xmlns:a16="http://schemas.microsoft.com/office/drawing/2014/main" xmlns="" id="{E5679BCB-F891-588A-199C-9FAEF3CC37CD}"/>
              </a:ext>
            </a:extLst>
          </p:cNvPr>
          <p:cNvSpPr txBox="1">
            <a:spLocks/>
          </p:cNvSpPr>
          <p:nvPr/>
        </p:nvSpPr>
        <p:spPr>
          <a:xfrm>
            <a:off x="10145192" y="3151190"/>
            <a:ext cx="1620000" cy="1114168"/>
          </a:xfrm>
          <a:prstGeom prst="rect">
            <a:avLst/>
          </a:prstGeom>
          <a:ln>
            <a:solidFill>
              <a:srgbClr val="2F5E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06" name="Заголовок 8">
            <a:extLst>
              <a:ext uri="{FF2B5EF4-FFF2-40B4-BE49-F238E27FC236}">
                <a16:creationId xmlns:a16="http://schemas.microsoft.com/office/drawing/2014/main" xmlns="" id="{5AA354F6-58A6-1667-AA4C-40E84A48A915}"/>
              </a:ext>
            </a:extLst>
          </p:cNvPr>
          <p:cNvSpPr txBox="1">
            <a:spLocks/>
          </p:cNvSpPr>
          <p:nvPr/>
        </p:nvSpPr>
        <p:spPr>
          <a:xfrm>
            <a:off x="2376334" y="3168274"/>
            <a:ext cx="1620000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08" name="Заголовок 8">
            <a:extLst>
              <a:ext uri="{FF2B5EF4-FFF2-40B4-BE49-F238E27FC236}">
                <a16:creationId xmlns:a16="http://schemas.microsoft.com/office/drawing/2014/main" xmlns="" id="{E33770AC-64CC-4F56-AFA4-6E68D54443D1}"/>
              </a:ext>
            </a:extLst>
          </p:cNvPr>
          <p:cNvSpPr txBox="1">
            <a:spLocks/>
          </p:cNvSpPr>
          <p:nvPr/>
        </p:nvSpPr>
        <p:spPr>
          <a:xfrm>
            <a:off x="4318549" y="3168274"/>
            <a:ext cx="1620000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10" name="TextBox 109">
            <a:extLst>
              <a:ext uri="{FF2B5EF4-FFF2-40B4-BE49-F238E27FC236}">
                <a16:creationId xmlns:a16="http://schemas.microsoft.com/office/drawing/2014/main" xmlns="" id="{84C83F9F-109D-47C0-C7C2-156349FCB850}"/>
              </a:ext>
            </a:extLst>
          </p:cNvPr>
          <p:cNvSpPr txBox="1"/>
          <p:nvPr/>
        </p:nvSpPr>
        <p:spPr>
          <a:xfrm>
            <a:off x="4318547" y="4250276"/>
            <a:ext cx="16145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Черновая медь</a:t>
            </a:r>
          </a:p>
        </p:txBody>
      </p:sp>
      <p:sp>
        <p:nvSpPr>
          <p:cNvPr id="2111" name="TextBox 110">
            <a:extLst>
              <a:ext uri="{FF2B5EF4-FFF2-40B4-BE49-F238E27FC236}">
                <a16:creationId xmlns:a16="http://schemas.microsoft.com/office/drawing/2014/main" xmlns="" id="{244870C9-BB98-58F2-6096-B50256A9CB70}"/>
              </a:ext>
            </a:extLst>
          </p:cNvPr>
          <p:cNvSpPr txBox="1"/>
          <p:nvPr/>
        </p:nvSpPr>
        <p:spPr>
          <a:xfrm>
            <a:off x="2376331" y="4250276"/>
            <a:ext cx="16162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Медная руда</a:t>
            </a:r>
          </a:p>
        </p:txBody>
      </p:sp>
      <p:sp>
        <p:nvSpPr>
          <p:cNvPr id="2112" name="Заголовок 8">
            <a:extLst>
              <a:ext uri="{FF2B5EF4-FFF2-40B4-BE49-F238E27FC236}">
                <a16:creationId xmlns:a16="http://schemas.microsoft.com/office/drawing/2014/main" xmlns="" id="{ADC2660C-9E01-987F-EF48-5CA2991D4671}"/>
              </a:ext>
            </a:extLst>
          </p:cNvPr>
          <p:cNvSpPr txBox="1">
            <a:spLocks/>
          </p:cNvSpPr>
          <p:nvPr/>
        </p:nvSpPr>
        <p:spPr>
          <a:xfrm>
            <a:off x="6260764" y="3151190"/>
            <a:ext cx="1620000" cy="111416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14" name="TextBox 119">
            <a:extLst>
              <a:ext uri="{FF2B5EF4-FFF2-40B4-BE49-F238E27FC236}">
                <a16:creationId xmlns:a16="http://schemas.microsoft.com/office/drawing/2014/main" xmlns="" id="{B60AB163-0F65-C1C2-BEB7-023D2BD0C228}"/>
              </a:ext>
            </a:extLst>
          </p:cNvPr>
          <p:cNvSpPr txBox="1"/>
          <p:nvPr/>
        </p:nvSpPr>
        <p:spPr>
          <a:xfrm>
            <a:off x="5957256" y="4250276"/>
            <a:ext cx="2143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Рафинированная медь и</a:t>
            </a:r>
          </a:p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медно-никелевые сплавы</a:t>
            </a:r>
          </a:p>
        </p:txBody>
      </p:sp>
      <p:sp>
        <p:nvSpPr>
          <p:cNvPr id="2115" name="Заголовок 8">
            <a:extLst>
              <a:ext uri="{FF2B5EF4-FFF2-40B4-BE49-F238E27FC236}">
                <a16:creationId xmlns:a16="http://schemas.microsoft.com/office/drawing/2014/main" xmlns="" id="{9A03B9DB-5586-3F01-818D-7E1439571D2A}"/>
              </a:ext>
            </a:extLst>
          </p:cNvPr>
          <p:cNvSpPr txBox="1">
            <a:spLocks/>
          </p:cNvSpPr>
          <p:nvPr/>
        </p:nvSpPr>
        <p:spPr>
          <a:xfrm>
            <a:off x="8202979" y="3151191"/>
            <a:ext cx="1620000" cy="111416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17" name="TextBox 150">
            <a:extLst>
              <a:ext uri="{FF2B5EF4-FFF2-40B4-BE49-F238E27FC236}">
                <a16:creationId xmlns:a16="http://schemas.microsoft.com/office/drawing/2014/main" xmlns="" id="{BAD00CB9-5AF2-2C28-E296-8D52B14409DC}"/>
              </a:ext>
            </a:extLst>
          </p:cNvPr>
          <p:cNvSpPr txBox="1"/>
          <p:nvPr/>
        </p:nvSpPr>
        <p:spPr>
          <a:xfrm>
            <a:off x="7959229" y="4250276"/>
            <a:ext cx="2143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Кабельно-проводниковая </a:t>
            </a:r>
            <a:b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продукция</a:t>
            </a:r>
          </a:p>
        </p:txBody>
      </p:sp>
      <p:sp>
        <p:nvSpPr>
          <p:cNvPr id="2118" name="TextBox 153">
            <a:extLst>
              <a:ext uri="{FF2B5EF4-FFF2-40B4-BE49-F238E27FC236}">
                <a16:creationId xmlns:a16="http://schemas.microsoft.com/office/drawing/2014/main" xmlns="" id="{5B402CF5-B0BA-9FAC-9547-0587CC3B02EA}"/>
              </a:ext>
            </a:extLst>
          </p:cNvPr>
          <p:cNvSpPr txBox="1"/>
          <p:nvPr/>
        </p:nvSpPr>
        <p:spPr>
          <a:xfrm>
            <a:off x="10229867" y="4250276"/>
            <a:ext cx="13769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Электросети</a:t>
            </a:r>
          </a:p>
        </p:txBody>
      </p:sp>
      <p:sp>
        <p:nvSpPr>
          <p:cNvPr id="2119" name="Заголовок 8">
            <a:extLst>
              <a:ext uri="{FF2B5EF4-FFF2-40B4-BE49-F238E27FC236}">
                <a16:creationId xmlns:a16="http://schemas.microsoft.com/office/drawing/2014/main" xmlns="" id="{7A514B96-16D1-FBAC-440E-F6DC09E3368E}"/>
              </a:ext>
            </a:extLst>
          </p:cNvPr>
          <p:cNvSpPr txBox="1">
            <a:spLocks/>
          </p:cNvSpPr>
          <p:nvPr/>
        </p:nvSpPr>
        <p:spPr>
          <a:xfrm>
            <a:off x="434119" y="3168274"/>
            <a:ext cx="1620000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20" name="TextBox 157">
            <a:extLst>
              <a:ext uri="{FF2B5EF4-FFF2-40B4-BE49-F238E27FC236}">
                <a16:creationId xmlns:a16="http://schemas.microsoft.com/office/drawing/2014/main" xmlns="" id="{4879979C-C1E0-BB28-6987-AFA39A83E5E7}"/>
              </a:ext>
            </a:extLst>
          </p:cNvPr>
          <p:cNvSpPr txBox="1"/>
          <p:nvPr/>
        </p:nvSpPr>
        <p:spPr>
          <a:xfrm>
            <a:off x="426808" y="4250276"/>
            <a:ext cx="162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Геологоразведка</a:t>
            </a:r>
          </a:p>
        </p:txBody>
      </p:sp>
      <p:sp>
        <p:nvSpPr>
          <p:cNvPr id="2121" name="AutoShape 2" descr="Picture background">
            <a:extLst>
              <a:ext uri="{FF2B5EF4-FFF2-40B4-BE49-F238E27FC236}">
                <a16:creationId xmlns:a16="http://schemas.microsoft.com/office/drawing/2014/main" xmlns="" id="{6DDEF4BA-FB65-6636-58FE-01790DFC1D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21857" y="32889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KZ">
              <a:solidFill>
                <a:prstClr val="black"/>
              </a:solidFill>
            </a:endParaRPr>
          </a:p>
        </p:txBody>
      </p:sp>
      <p:sp>
        <p:nvSpPr>
          <p:cNvPr id="2123" name="Right Arrow 45">
            <a:extLst>
              <a:ext uri="{FF2B5EF4-FFF2-40B4-BE49-F238E27FC236}">
                <a16:creationId xmlns:a16="http://schemas.microsoft.com/office/drawing/2014/main" xmlns="" id="{49337608-6E4F-17DA-A806-2388806F55C5}"/>
              </a:ext>
            </a:extLst>
          </p:cNvPr>
          <p:cNvSpPr/>
          <p:nvPr/>
        </p:nvSpPr>
        <p:spPr>
          <a:xfrm>
            <a:off x="2097986" y="3519184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124" name="Right Arrow 45">
            <a:extLst>
              <a:ext uri="{FF2B5EF4-FFF2-40B4-BE49-F238E27FC236}">
                <a16:creationId xmlns:a16="http://schemas.microsoft.com/office/drawing/2014/main" xmlns="" id="{BE17297D-B7FF-A7B1-4604-201B09BA69FB}"/>
              </a:ext>
            </a:extLst>
          </p:cNvPr>
          <p:cNvSpPr/>
          <p:nvPr/>
        </p:nvSpPr>
        <p:spPr>
          <a:xfrm>
            <a:off x="4040208" y="3519184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125" name="Right Arrow 45">
            <a:extLst>
              <a:ext uri="{FF2B5EF4-FFF2-40B4-BE49-F238E27FC236}">
                <a16:creationId xmlns:a16="http://schemas.microsoft.com/office/drawing/2014/main" xmlns="" id="{9B2D0771-9D16-21A5-B110-7B93CCC38569}"/>
              </a:ext>
            </a:extLst>
          </p:cNvPr>
          <p:cNvSpPr/>
          <p:nvPr/>
        </p:nvSpPr>
        <p:spPr>
          <a:xfrm>
            <a:off x="5982430" y="3519184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126" name="Right Arrow 45">
            <a:extLst>
              <a:ext uri="{FF2B5EF4-FFF2-40B4-BE49-F238E27FC236}">
                <a16:creationId xmlns:a16="http://schemas.microsoft.com/office/drawing/2014/main" xmlns="" id="{3C20CC7B-3E11-9697-91ED-12DE6BB422C8}"/>
              </a:ext>
            </a:extLst>
          </p:cNvPr>
          <p:cNvSpPr/>
          <p:nvPr/>
        </p:nvSpPr>
        <p:spPr>
          <a:xfrm>
            <a:off x="7924652" y="3519184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127" name="Right Arrow 45">
            <a:extLst>
              <a:ext uri="{FF2B5EF4-FFF2-40B4-BE49-F238E27FC236}">
                <a16:creationId xmlns:a16="http://schemas.microsoft.com/office/drawing/2014/main" xmlns="" id="{EA55A975-41BF-241B-0F90-F66A1543935E}"/>
              </a:ext>
            </a:extLst>
          </p:cNvPr>
          <p:cNvSpPr/>
          <p:nvPr/>
        </p:nvSpPr>
        <p:spPr>
          <a:xfrm>
            <a:off x="9866874" y="3519184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129" name="Прямоугольник: скругленные углы 7">
            <a:extLst>
              <a:ext uri="{FF2B5EF4-FFF2-40B4-BE49-F238E27FC236}">
                <a16:creationId xmlns:a16="http://schemas.microsoft.com/office/drawing/2014/main" xmlns="" id="{CED72AF7-F8E5-D365-937C-8ACA2378EDF5}"/>
              </a:ext>
            </a:extLst>
          </p:cNvPr>
          <p:cNvSpPr/>
          <p:nvPr/>
        </p:nvSpPr>
        <p:spPr>
          <a:xfrm>
            <a:off x="324175" y="4880677"/>
            <a:ext cx="11543650" cy="1921766"/>
          </a:xfrm>
          <a:prstGeom prst="roundRect">
            <a:avLst>
              <a:gd name="adj" fmla="val 3549"/>
            </a:avLst>
          </a:prstGeom>
          <a:solidFill>
            <a:schemeClr val="bg1"/>
          </a:solidFill>
          <a:ln w="28575">
            <a:noFill/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130" name="object 27">
            <a:extLst>
              <a:ext uri="{FF2B5EF4-FFF2-40B4-BE49-F238E27FC236}">
                <a16:creationId xmlns:a16="http://schemas.microsoft.com/office/drawing/2014/main" xmlns="" id="{947B4B58-BEB3-DC92-B373-CBB99F78ABAD}"/>
              </a:ext>
            </a:extLst>
          </p:cNvPr>
          <p:cNvSpPr txBox="1"/>
          <p:nvPr/>
        </p:nvSpPr>
        <p:spPr>
          <a:xfrm>
            <a:off x="348343" y="4885705"/>
            <a:ext cx="11211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latin typeface="Akrobat ExtraBold" panose="00000900000000000000" pitchFamily="2" charset="-52"/>
              </a:defRPr>
            </a:lvl1pPr>
          </a:lstStyle>
          <a:p>
            <a:r>
              <a:rPr lang="ru-RU" sz="18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легкой промышленности</a:t>
            </a:r>
          </a:p>
        </p:txBody>
      </p:sp>
      <p:sp>
        <p:nvSpPr>
          <p:cNvPr id="2131" name="Заголовок 8">
            <a:extLst>
              <a:ext uri="{FF2B5EF4-FFF2-40B4-BE49-F238E27FC236}">
                <a16:creationId xmlns:a16="http://schemas.microsoft.com/office/drawing/2014/main" xmlns="" id="{08E9DBF6-013E-FD4E-E5B6-B81DD1ED851E}"/>
              </a:ext>
            </a:extLst>
          </p:cNvPr>
          <p:cNvSpPr txBox="1">
            <a:spLocks/>
          </p:cNvSpPr>
          <p:nvPr/>
        </p:nvSpPr>
        <p:spPr>
          <a:xfrm>
            <a:off x="10145192" y="5239285"/>
            <a:ext cx="1620000" cy="1114168"/>
          </a:xfrm>
          <a:prstGeom prst="rect">
            <a:avLst/>
          </a:prstGeom>
          <a:ln>
            <a:solidFill>
              <a:srgbClr val="2F5E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32" name="Заголовок 8">
            <a:extLst>
              <a:ext uri="{FF2B5EF4-FFF2-40B4-BE49-F238E27FC236}">
                <a16:creationId xmlns:a16="http://schemas.microsoft.com/office/drawing/2014/main" xmlns="" id="{06B16795-4640-25F3-D946-5076FAC534B8}"/>
              </a:ext>
            </a:extLst>
          </p:cNvPr>
          <p:cNvSpPr txBox="1">
            <a:spLocks/>
          </p:cNvSpPr>
          <p:nvPr/>
        </p:nvSpPr>
        <p:spPr>
          <a:xfrm>
            <a:off x="2376334" y="5256369"/>
            <a:ext cx="1620000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34" name="Заголовок 8">
            <a:extLst>
              <a:ext uri="{FF2B5EF4-FFF2-40B4-BE49-F238E27FC236}">
                <a16:creationId xmlns:a16="http://schemas.microsoft.com/office/drawing/2014/main" xmlns="" id="{D96459B6-4F8C-0A58-DB62-55421F504DE1}"/>
              </a:ext>
            </a:extLst>
          </p:cNvPr>
          <p:cNvSpPr txBox="1">
            <a:spLocks/>
          </p:cNvSpPr>
          <p:nvPr/>
        </p:nvSpPr>
        <p:spPr>
          <a:xfrm>
            <a:off x="4318549" y="5256369"/>
            <a:ext cx="1620000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36" name="TextBox 109">
            <a:extLst>
              <a:ext uri="{FF2B5EF4-FFF2-40B4-BE49-F238E27FC236}">
                <a16:creationId xmlns:a16="http://schemas.microsoft.com/office/drawing/2014/main" xmlns="" id="{4CD93D69-196C-C411-2447-179416AB4421}"/>
              </a:ext>
            </a:extLst>
          </p:cNvPr>
          <p:cNvSpPr txBox="1"/>
          <p:nvPr/>
        </p:nvSpPr>
        <p:spPr>
          <a:xfrm>
            <a:off x="4316797" y="6325815"/>
            <a:ext cx="16162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Нить (пряжа) </a:t>
            </a:r>
          </a:p>
        </p:txBody>
      </p:sp>
      <p:sp>
        <p:nvSpPr>
          <p:cNvPr id="2137" name="TextBox 110">
            <a:extLst>
              <a:ext uri="{FF2B5EF4-FFF2-40B4-BE49-F238E27FC236}">
                <a16:creationId xmlns:a16="http://schemas.microsoft.com/office/drawing/2014/main" xmlns="" id="{19ACAA09-D1CF-756B-0C27-1CF6F302AA26}"/>
              </a:ext>
            </a:extLst>
          </p:cNvPr>
          <p:cNvSpPr txBox="1"/>
          <p:nvPr/>
        </p:nvSpPr>
        <p:spPr>
          <a:xfrm>
            <a:off x="2376331" y="6329325"/>
            <a:ext cx="16162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Волокно</a:t>
            </a:r>
          </a:p>
        </p:txBody>
      </p:sp>
      <p:sp>
        <p:nvSpPr>
          <p:cNvPr id="2138" name="Заголовок 8">
            <a:extLst>
              <a:ext uri="{FF2B5EF4-FFF2-40B4-BE49-F238E27FC236}">
                <a16:creationId xmlns:a16="http://schemas.microsoft.com/office/drawing/2014/main" xmlns="" id="{396045FF-89F6-4989-978A-40D515A1C0CB}"/>
              </a:ext>
            </a:extLst>
          </p:cNvPr>
          <p:cNvSpPr txBox="1">
            <a:spLocks/>
          </p:cNvSpPr>
          <p:nvPr/>
        </p:nvSpPr>
        <p:spPr>
          <a:xfrm>
            <a:off x="6260764" y="5239285"/>
            <a:ext cx="1620000" cy="111416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40" name="TextBox 119">
            <a:extLst>
              <a:ext uri="{FF2B5EF4-FFF2-40B4-BE49-F238E27FC236}">
                <a16:creationId xmlns:a16="http://schemas.microsoft.com/office/drawing/2014/main" xmlns="" id="{D01D4FF6-369F-8621-1CE9-C7872A79AADA}"/>
              </a:ext>
            </a:extLst>
          </p:cNvPr>
          <p:cNvSpPr txBox="1"/>
          <p:nvPr/>
        </p:nvSpPr>
        <p:spPr>
          <a:xfrm>
            <a:off x="6152810" y="6335529"/>
            <a:ext cx="1891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Ткань </a:t>
            </a:r>
            <a:b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(трикотажное полотно)</a:t>
            </a:r>
          </a:p>
        </p:txBody>
      </p:sp>
      <p:sp>
        <p:nvSpPr>
          <p:cNvPr id="2141" name="Заголовок 8">
            <a:extLst>
              <a:ext uri="{FF2B5EF4-FFF2-40B4-BE49-F238E27FC236}">
                <a16:creationId xmlns:a16="http://schemas.microsoft.com/office/drawing/2014/main" xmlns="" id="{5B2F6F4B-4FEC-0544-A4B0-299EC0BB2034}"/>
              </a:ext>
            </a:extLst>
          </p:cNvPr>
          <p:cNvSpPr txBox="1">
            <a:spLocks/>
          </p:cNvSpPr>
          <p:nvPr/>
        </p:nvSpPr>
        <p:spPr>
          <a:xfrm>
            <a:off x="8202979" y="5239286"/>
            <a:ext cx="1620000" cy="111416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43" name="TextBox 150">
            <a:extLst>
              <a:ext uri="{FF2B5EF4-FFF2-40B4-BE49-F238E27FC236}">
                <a16:creationId xmlns:a16="http://schemas.microsoft.com/office/drawing/2014/main" xmlns="" id="{838A43F9-FD5F-F670-820C-2F1BD0C86489}"/>
              </a:ext>
            </a:extLst>
          </p:cNvPr>
          <p:cNvSpPr txBox="1"/>
          <p:nvPr/>
        </p:nvSpPr>
        <p:spPr>
          <a:xfrm>
            <a:off x="8175332" y="6319054"/>
            <a:ext cx="1776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Спецодежда</a:t>
            </a:r>
          </a:p>
        </p:txBody>
      </p:sp>
      <p:sp>
        <p:nvSpPr>
          <p:cNvPr id="2144" name="TextBox 153">
            <a:extLst>
              <a:ext uri="{FF2B5EF4-FFF2-40B4-BE49-F238E27FC236}">
                <a16:creationId xmlns:a16="http://schemas.microsoft.com/office/drawing/2014/main" xmlns="" id="{072215ED-D97F-D392-B4C3-8DF48756A0BC}"/>
              </a:ext>
            </a:extLst>
          </p:cNvPr>
          <p:cNvSpPr txBox="1"/>
          <p:nvPr/>
        </p:nvSpPr>
        <p:spPr>
          <a:xfrm>
            <a:off x="10229867" y="6335529"/>
            <a:ext cx="1376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Минобороны РК, МВД РК</a:t>
            </a:r>
          </a:p>
        </p:txBody>
      </p:sp>
      <p:sp>
        <p:nvSpPr>
          <p:cNvPr id="2145" name="Заголовок 8">
            <a:extLst>
              <a:ext uri="{FF2B5EF4-FFF2-40B4-BE49-F238E27FC236}">
                <a16:creationId xmlns:a16="http://schemas.microsoft.com/office/drawing/2014/main" xmlns="" id="{AC5BEB5A-4310-BBFB-5AB8-AE6E35D06502}"/>
              </a:ext>
            </a:extLst>
          </p:cNvPr>
          <p:cNvSpPr txBox="1">
            <a:spLocks/>
          </p:cNvSpPr>
          <p:nvPr/>
        </p:nvSpPr>
        <p:spPr>
          <a:xfrm>
            <a:off x="434119" y="5256369"/>
            <a:ext cx="1620000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 fontScale="47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The ecosystem is available on all platforms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46" name="TextBox 157">
            <a:extLst>
              <a:ext uri="{FF2B5EF4-FFF2-40B4-BE49-F238E27FC236}">
                <a16:creationId xmlns:a16="http://schemas.microsoft.com/office/drawing/2014/main" xmlns="" id="{C2F39287-7B54-2595-E870-F9BDA3C40C8A}"/>
              </a:ext>
            </a:extLst>
          </p:cNvPr>
          <p:cNvSpPr txBox="1"/>
          <p:nvPr/>
        </p:nvSpPr>
        <p:spPr>
          <a:xfrm>
            <a:off x="325920" y="6335529"/>
            <a:ext cx="162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algn="ctr"/>
            <a:r>
              <a:rPr lang="ru-RU" sz="1200" dirty="0">
                <a:solidFill>
                  <a:srgbClr val="2546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Хлопок</a:t>
            </a:r>
          </a:p>
        </p:txBody>
      </p:sp>
      <p:sp>
        <p:nvSpPr>
          <p:cNvPr id="2147" name="AutoShape 2" descr="Picture background">
            <a:extLst>
              <a:ext uri="{FF2B5EF4-FFF2-40B4-BE49-F238E27FC236}">
                <a16:creationId xmlns:a16="http://schemas.microsoft.com/office/drawing/2014/main" xmlns="" id="{ED9EF28E-BCEA-0691-B0CE-AAC65F25E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21857" y="537700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KZ">
              <a:solidFill>
                <a:prstClr val="black"/>
              </a:solidFill>
            </a:endParaRPr>
          </a:p>
        </p:txBody>
      </p:sp>
      <p:sp>
        <p:nvSpPr>
          <p:cNvPr id="2149" name="Right Arrow 45">
            <a:extLst>
              <a:ext uri="{FF2B5EF4-FFF2-40B4-BE49-F238E27FC236}">
                <a16:creationId xmlns:a16="http://schemas.microsoft.com/office/drawing/2014/main" xmlns="" id="{71067F5C-8799-43EB-9A3D-9C6E0C69D443}"/>
              </a:ext>
            </a:extLst>
          </p:cNvPr>
          <p:cNvSpPr/>
          <p:nvPr/>
        </p:nvSpPr>
        <p:spPr>
          <a:xfrm>
            <a:off x="2097986" y="5607279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150" name="Right Arrow 45">
            <a:extLst>
              <a:ext uri="{FF2B5EF4-FFF2-40B4-BE49-F238E27FC236}">
                <a16:creationId xmlns:a16="http://schemas.microsoft.com/office/drawing/2014/main" xmlns="" id="{1E79ADEF-9C5E-AA41-6BE8-453EBEF2FCF4}"/>
              </a:ext>
            </a:extLst>
          </p:cNvPr>
          <p:cNvSpPr/>
          <p:nvPr/>
        </p:nvSpPr>
        <p:spPr>
          <a:xfrm>
            <a:off x="4040208" y="5607279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151" name="Right Arrow 45">
            <a:extLst>
              <a:ext uri="{FF2B5EF4-FFF2-40B4-BE49-F238E27FC236}">
                <a16:creationId xmlns:a16="http://schemas.microsoft.com/office/drawing/2014/main" xmlns="" id="{9E70B5E2-B24E-50A4-803E-A1A68250FCFD}"/>
              </a:ext>
            </a:extLst>
          </p:cNvPr>
          <p:cNvSpPr/>
          <p:nvPr/>
        </p:nvSpPr>
        <p:spPr>
          <a:xfrm>
            <a:off x="5982430" y="5607279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152" name="Right Arrow 45">
            <a:extLst>
              <a:ext uri="{FF2B5EF4-FFF2-40B4-BE49-F238E27FC236}">
                <a16:creationId xmlns:a16="http://schemas.microsoft.com/office/drawing/2014/main" xmlns="" id="{E2C3A3A2-9A44-A6D1-CE7C-4399263E6F1C}"/>
              </a:ext>
            </a:extLst>
          </p:cNvPr>
          <p:cNvSpPr/>
          <p:nvPr/>
        </p:nvSpPr>
        <p:spPr>
          <a:xfrm>
            <a:off x="7924652" y="5607279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sp>
        <p:nvSpPr>
          <p:cNvPr id="2153" name="Right Arrow 45">
            <a:extLst>
              <a:ext uri="{FF2B5EF4-FFF2-40B4-BE49-F238E27FC236}">
                <a16:creationId xmlns:a16="http://schemas.microsoft.com/office/drawing/2014/main" xmlns="" id="{4742CD1C-45CF-80E9-8316-74536A563D99}"/>
              </a:ext>
            </a:extLst>
          </p:cNvPr>
          <p:cNvSpPr/>
          <p:nvPr/>
        </p:nvSpPr>
        <p:spPr>
          <a:xfrm>
            <a:off x="9866874" y="5607279"/>
            <a:ext cx="241133" cy="427963"/>
          </a:xfrm>
          <a:prstGeom prst="rightArrow">
            <a:avLst/>
          </a:prstGeom>
          <a:solidFill>
            <a:srgbClr val="0E49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prstClr val="black"/>
              </a:solidFill>
            </a:endParaRPr>
          </a:p>
        </p:txBody>
      </p:sp>
      <p:pic>
        <p:nvPicPr>
          <p:cNvPr id="2155" name="Рисунок 2154">
            <a:extLst>
              <a:ext uri="{FF2B5EF4-FFF2-40B4-BE49-F238E27FC236}">
                <a16:creationId xmlns:a16="http://schemas.microsoft.com/office/drawing/2014/main" xmlns="" id="{CCBC9D05-6A25-ED7A-6781-8DE3A8C0A3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41" b="6940"/>
          <a:stretch/>
        </p:blipFill>
        <p:spPr>
          <a:xfrm>
            <a:off x="760402" y="5312291"/>
            <a:ext cx="885266" cy="976868"/>
          </a:xfrm>
          <a:prstGeom prst="rect">
            <a:avLst/>
          </a:prstGeom>
        </p:spPr>
      </p:pic>
      <p:pic>
        <p:nvPicPr>
          <p:cNvPr id="2156" name="Рисунок 2155">
            <a:extLst>
              <a:ext uri="{FF2B5EF4-FFF2-40B4-BE49-F238E27FC236}">
                <a16:creationId xmlns:a16="http://schemas.microsoft.com/office/drawing/2014/main" xmlns="" id="{E0014B66-BA71-7D69-D786-BFF85C7375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21" y="5312291"/>
            <a:ext cx="634336" cy="951506"/>
          </a:xfrm>
          <a:prstGeom prst="rect">
            <a:avLst/>
          </a:prstGeom>
        </p:spPr>
      </p:pic>
      <p:pic>
        <p:nvPicPr>
          <p:cNvPr id="2157" name="Рисунок 2156">
            <a:extLst>
              <a:ext uri="{FF2B5EF4-FFF2-40B4-BE49-F238E27FC236}">
                <a16:creationId xmlns:a16="http://schemas.microsoft.com/office/drawing/2014/main" xmlns="" id="{E04B7692-F871-8D71-4A0C-1359D2B1E9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62" y="5291568"/>
            <a:ext cx="922658" cy="922658"/>
          </a:xfrm>
          <a:prstGeom prst="rect">
            <a:avLst/>
          </a:prstGeom>
        </p:spPr>
      </p:pic>
      <p:pic>
        <p:nvPicPr>
          <p:cNvPr id="2158" name="Рисунок 2157">
            <a:extLst>
              <a:ext uri="{FF2B5EF4-FFF2-40B4-BE49-F238E27FC236}">
                <a16:creationId xmlns:a16="http://schemas.microsoft.com/office/drawing/2014/main" xmlns="" id="{AFE46DFD-BB6F-4B5C-BB9B-D24B2B82758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t="1" r="3336" b="5422"/>
          <a:stretch/>
        </p:blipFill>
        <p:spPr>
          <a:xfrm>
            <a:off x="6325752" y="5301747"/>
            <a:ext cx="1485679" cy="989244"/>
          </a:xfrm>
          <a:prstGeom prst="rect">
            <a:avLst/>
          </a:prstGeom>
        </p:spPr>
      </p:pic>
      <p:pic>
        <p:nvPicPr>
          <p:cNvPr id="2159" name="Рисунок 2158" descr="Изображение выглядит как одежда, рукав, ошейник, верхняя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D555C6C-7E00-D54D-F288-A5361E3F34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58" y="5329375"/>
            <a:ext cx="969346" cy="969346"/>
          </a:xfrm>
          <a:prstGeom prst="rect">
            <a:avLst/>
          </a:prstGeom>
        </p:spPr>
      </p:pic>
      <p:pic>
        <p:nvPicPr>
          <p:cNvPr id="2160" name="Рисунок 2159" descr="Изображение выглядит как на открытом воздухе, архитектура, небо, ок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89733495-3A58-C821-2CA7-D41D768D63E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4" t="-1" r="23906" b="43638"/>
          <a:stretch/>
        </p:blipFill>
        <p:spPr>
          <a:xfrm>
            <a:off x="10203072" y="5310828"/>
            <a:ext cx="1504239" cy="985112"/>
          </a:xfrm>
          <a:prstGeom prst="rect">
            <a:avLst/>
          </a:prstGeom>
        </p:spPr>
      </p:pic>
      <p:pic>
        <p:nvPicPr>
          <p:cNvPr id="2161" name="Рисунок 2160">
            <a:extLst>
              <a:ext uri="{FF2B5EF4-FFF2-40B4-BE49-F238E27FC236}">
                <a16:creationId xmlns:a16="http://schemas.microsoft.com/office/drawing/2014/main" xmlns="" id="{B2ADA60D-1A39-EA42-42E7-E68F6A362C8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85" t="1070" r="1450" b="1867"/>
          <a:stretch/>
        </p:blipFill>
        <p:spPr>
          <a:xfrm>
            <a:off x="2438476" y="3224385"/>
            <a:ext cx="1484301" cy="964944"/>
          </a:xfrm>
          <a:prstGeom prst="rect">
            <a:avLst/>
          </a:prstGeom>
        </p:spPr>
      </p:pic>
      <p:pic>
        <p:nvPicPr>
          <p:cNvPr id="2162" name="Рисунок 2161">
            <a:extLst>
              <a:ext uri="{FF2B5EF4-FFF2-40B4-BE49-F238E27FC236}">
                <a16:creationId xmlns:a16="http://schemas.microsoft.com/office/drawing/2014/main" xmlns="" id="{2156C223-E654-53B0-1C84-9115D6DB64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4" b="1371"/>
          <a:stretch/>
        </p:blipFill>
        <p:spPr>
          <a:xfrm>
            <a:off x="8275707" y="3205044"/>
            <a:ext cx="1488533" cy="988237"/>
          </a:xfrm>
          <a:prstGeom prst="rect">
            <a:avLst/>
          </a:prstGeom>
        </p:spPr>
      </p:pic>
      <p:pic>
        <p:nvPicPr>
          <p:cNvPr id="2163" name="Рисунок 2162">
            <a:extLst>
              <a:ext uri="{FF2B5EF4-FFF2-40B4-BE49-F238E27FC236}">
                <a16:creationId xmlns:a16="http://schemas.microsoft.com/office/drawing/2014/main" xmlns="" id="{BECC6F70-72BA-3185-BC84-D38F387C1799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2" b="7209"/>
          <a:stretch/>
        </p:blipFill>
        <p:spPr>
          <a:xfrm>
            <a:off x="6306812" y="3222355"/>
            <a:ext cx="1515207" cy="969004"/>
          </a:xfrm>
          <a:prstGeom prst="rect">
            <a:avLst/>
          </a:prstGeom>
        </p:spPr>
      </p:pic>
      <p:pic>
        <p:nvPicPr>
          <p:cNvPr id="2164" name="Picture 16" descr="Electricity Grid Applications - FlashCharge Batteries">
            <a:extLst>
              <a:ext uri="{FF2B5EF4-FFF2-40B4-BE49-F238E27FC236}">
                <a16:creationId xmlns:a16="http://schemas.microsoft.com/office/drawing/2014/main" xmlns="" id="{D317239D-8046-4635-8512-0E7D16E42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8" r="4203"/>
          <a:stretch/>
        </p:blipFill>
        <p:spPr bwMode="auto">
          <a:xfrm>
            <a:off x="10191029" y="3192304"/>
            <a:ext cx="1505851" cy="102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5" name="Рисунок 2164">
            <a:extLst>
              <a:ext uri="{FF2B5EF4-FFF2-40B4-BE49-F238E27FC236}">
                <a16:creationId xmlns:a16="http://schemas.microsoft.com/office/drawing/2014/main" xmlns="" id="{50C62F92-1FFD-8DDC-0ED4-A93F53430BF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6" y="3225119"/>
            <a:ext cx="1445214" cy="963476"/>
          </a:xfrm>
          <a:prstGeom prst="rect">
            <a:avLst/>
          </a:prstGeom>
        </p:spPr>
      </p:pic>
      <p:pic>
        <p:nvPicPr>
          <p:cNvPr id="2166" name="Рисунок 2165" descr="Изображение выглядит как в помещении, пол, деревянный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49FD908-8AA6-69B3-8FBA-A03DC896483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0" t="22106" r="16404"/>
          <a:stretch/>
        </p:blipFill>
        <p:spPr>
          <a:xfrm>
            <a:off x="4388063" y="3224490"/>
            <a:ext cx="1453463" cy="9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42" y="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348342" y="265793"/>
            <a:ext cx="1180446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Подходы по </a:t>
            </a:r>
            <a:r>
              <a:rPr lang="ru-RU" altLang="ru-RU" sz="2400" b="1" dirty="0" smtClean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приоритетных ниш </a:t>
            </a:r>
            <a:r>
              <a:rPr lang="ru-RU" altLang="ru-RU" sz="2400" b="1" dirty="0" smtClean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(средний </a:t>
            </a:r>
            <a:r>
              <a:rPr lang="ru-RU" altLang="ru-RU" sz="2400" b="1" dirty="0" smtClean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крупный бизнес)</a:t>
            </a:r>
            <a:endParaRPr lang="ru-RU" altLang="ru-RU" sz="2400" b="1" dirty="0">
              <a:solidFill>
                <a:srgbClr val="0E49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899886"/>
            <a:ext cx="113891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733D92-D1CA-4716-85AB-D5730BA7A7CA}"/>
              </a:ext>
            </a:extLst>
          </p:cNvPr>
          <p:cNvSpPr txBox="1"/>
          <p:nvPr/>
        </p:nvSpPr>
        <p:spPr>
          <a:xfrm>
            <a:off x="364568" y="992735"/>
            <a:ext cx="64191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7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solidFill>
                  <a:srgbClr val="00337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Проблемы текущего подхода</a:t>
            </a:r>
            <a:endParaRPr lang="ru-KZ" sz="2400" b="1" dirty="0">
              <a:solidFill>
                <a:srgbClr val="003376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6EBC88E-9785-419C-99E7-7CF53BA851F3}"/>
              </a:ext>
            </a:extLst>
          </p:cNvPr>
          <p:cNvSpPr txBox="1"/>
          <p:nvPr/>
        </p:nvSpPr>
        <p:spPr>
          <a:xfrm>
            <a:off x="411475" y="2683963"/>
            <a:ext cx="10345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7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II</a:t>
            </a:r>
            <a:r>
              <a:rPr lang="ru-RU" sz="2400" b="1" dirty="0">
                <a:solidFill>
                  <a:srgbClr val="00337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Алгоритм развития </a:t>
            </a:r>
            <a:r>
              <a:rPr lang="ru-RU" sz="2400" b="1" dirty="0" smtClean="0">
                <a:solidFill>
                  <a:srgbClr val="00337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отраслевых ниш</a:t>
            </a:r>
            <a:r>
              <a:rPr lang="en-US" sz="2400" b="1" dirty="0" smtClean="0">
                <a:solidFill>
                  <a:srgbClr val="00337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337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(кластеры</a:t>
            </a:r>
            <a:r>
              <a:rPr lang="en-US" sz="2400" b="1" dirty="0">
                <a:solidFill>
                  <a:srgbClr val="00337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– </a:t>
            </a:r>
            <a:r>
              <a:rPr lang="ru-RU" sz="2400" b="1" dirty="0">
                <a:solidFill>
                  <a:srgbClr val="00337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экополия)</a:t>
            </a:r>
            <a:endParaRPr lang="ru-KZ" sz="2400" b="1" dirty="0">
              <a:solidFill>
                <a:srgbClr val="003376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: скругленные углы 11">
            <a:extLst>
              <a:ext uri="{FF2B5EF4-FFF2-40B4-BE49-F238E27FC236}">
                <a16:creationId xmlns:a16="http://schemas.microsoft.com/office/drawing/2014/main" xmlns="" id="{1283CF52-F281-81FF-AA58-C5959050F3EA}"/>
              </a:ext>
            </a:extLst>
          </p:cNvPr>
          <p:cNvSpPr/>
          <p:nvPr/>
        </p:nvSpPr>
        <p:spPr>
          <a:xfrm>
            <a:off x="7345123" y="3315077"/>
            <a:ext cx="4113759" cy="2643037"/>
          </a:xfrm>
          <a:prstGeom prst="roundRect">
            <a:avLst>
              <a:gd name="adj" fmla="val 5159"/>
            </a:avLst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KZ" sz="1000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sp>
        <p:nvSpPr>
          <p:cNvPr id="73" name="Прямоугольник: скругленные углы 60">
            <a:extLst>
              <a:ext uri="{FF2B5EF4-FFF2-40B4-BE49-F238E27FC236}">
                <a16:creationId xmlns:a16="http://schemas.microsoft.com/office/drawing/2014/main" xmlns="" id="{97465936-E432-4D15-B3DE-9B6A62307028}"/>
              </a:ext>
            </a:extLst>
          </p:cNvPr>
          <p:cNvSpPr/>
          <p:nvPr/>
        </p:nvSpPr>
        <p:spPr>
          <a:xfrm>
            <a:off x="7345123" y="3306850"/>
            <a:ext cx="4154813" cy="806339"/>
          </a:xfrm>
          <a:prstGeom prst="roundRect">
            <a:avLst>
              <a:gd name="adj" fmla="val 5159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KZ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C4E6248A-30A4-4E03-A888-4A8A733F1510}"/>
              </a:ext>
            </a:extLst>
          </p:cNvPr>
          <p:cNvSpPr/>
          <p:nvPr/>
        </p:nvSpPr>
        <p:spPr>
          <a:xfrm>
            <a:off x="7360377" y="4142715"/>
            <a:ext cx="3926460" cy="145167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приоритетам</a:t>
            </a: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модель</a:t>
            </a: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инвестиционные проекты</a:t>
            </a:r>
            <a:endParaRPr lang="ru-RU" sz="1600" dirty="0">
              <a:solidFill>
                <a:srgbClr val="0166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: скругленные углы 11">
            <a:extLst>
              <a:ext uri="{FF2B5EF4-FFF2-40B4-BE49-F238E27FC236}">
                <a16:creationId xmlns:a16="http://schemas.microsoft.com/office/drawing/2014/main" xmlns="" id="{1283CF52-F281-81FF-AA58-C5959050F3EA}"/>
              </a:ext>
            </a:extLst>
          </p:cNvPr>
          <p:cNvSpPr/>
          <p:nvPr/>
        </p:nvSpPr>
        <p:spPr>
          <a:xfrm>
            <a:off x="359127" y="3333653"/>
            <a:ext cx="6808290" cy="2624461"/>
          </a:xfrm>
          <a:prstGeom prst="roundRect">
            <a:avLst>
              <a:gd name="adj" fmla="val 5159"/>
            </a:avLst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KZ" sz="1000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sp>
        <p:nvSpPr>
          <p:cNvPr id="80" name="Прямоугольник: скругленные углы 60">
            <a:extLst>
              <a:ext uri="{FF2B5EF4-FFF2-40B4-BE49-F238E27FC236}">
                <a16:creationId xmlns:a16="http://schemas.microsoft.com/office/drawing/2014/main" xmlns="" id="{97465936-E432-4D15-B3DE-9B6A62307028}"/>
              </a:ext>
            </a:extLst>
          </p:cNvPr>
          <p:cNvSpPr/>
          <p:nvPr/>
        </p:nvSpPr>
        <p:spPr>
          <a:xfrm>
            <a:off x="354330" y="3325426"/>
            <a:ext cx="6813087" cy="806339"/>
          </a:xfrm>
          <a:prstGeom prst="roundRect">
            <a:avLst>
              <a:gd name="adj" fmla="val 5159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KZ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84" name="TextBox 122">
            <a:extLst>
              <a:ext uri="{FF2B5EF4-FFF2-40B4-BE49-F238E27FC236}">
                <a16:creationId xmlns:a16="http://schemas.microsoft.com/office/drawing/2014/main" xmlns="" id="{593B8F77-78C8-2051-AA72-E14D034A69FB}"/>
              </a:ext>
            </a:extLst>
          </p:cNvPr>
          <p:cNvSpPr txBox="1"/>
          <p:nvPr/>
        </p:nvSpPr>
        <p:spPr>
          <a:xfrm>
            <a:off x="429251" y="3386779"/>
            <a:ext cx="6015091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Синергия </a:t>
            </a: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государства </a:t>
            </a: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 </a:t>
            </a: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бизнеса</a:t>
            </a:r>
          </a:p>
          <a:p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(объединение компетенций)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C4E6248A-30A4-4E03-A888-4A8A733F1510}"/>
              </a:ext>
            </a:extLst>
          </p:cNvPr>
          <p:cNvSpPr/>
          <p:nvPr/>
        </p:nvSpPr>
        <p:spPr>
          <a:xfrm>
            <a:off x="420333" y="4142715"/>
            <a:ext cx="6663957" cy="16979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приоритетных ниш по критериям: высокий ДВЦ, трансфер технологий, </a:t>
            </a:r>
            <a:r>
              <a:rPr lang="ru-RU" sz="1600" dirty="0" smtClean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</a:t>
            </a: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600" dirty="0" smtClean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проектных команд: НУХ «</a:t>
            </a:r>
            <a:r>
              <a:rPr lang="ru-RU" sz="1600" dirty="0" err="1" smtClean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Байтерек</a:t>
            </a:r>
            <a:r>
              <a:rPr lang="ru-RU" sz="1600" dirty="0" smtClean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НПП: </a:t>
            </a: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игроки отраслевого бизнеса </a:t>
            </a:r>
            <a:r>
              <a:rPr lang="ru-RU" sz="1600" dirty="0" smtClean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банки, </a:t>
            </a: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гос. органы (ЦГО, МИО</a:t>
            </a:r>
            <a:r>
              <a:rPr lang="ru-RU" sz="1600" dirty="0" smtClean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0166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1600" dirty="0" smtClean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стратегий </a:t>
            </a: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с комплексными мерами поддержки (</a:t>
            </a:r>
            <a:r>
              <a:rPr lang="ru-RU" sz="1400" i="1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 ЦГО, МИО, институтов развития</a:t>
            </a:r>
            <a:r>
              <a:rPr lang="ru-RU" sz="1600" dirty="0">
                <a:solidFill>
                  <a:srgbClr val="016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xmlns="" id="{51B1E55C-5A03-486A-AF34-225DDDA13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8005" y="666365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B8B26BEF-3DEC-4F7C-9493-85A3679581F4}"/>
              </a:ext>
            </a:extLst>
          </p:cNvPr>
          <p:cNvSpPr/>
          <p:nvPr/>
        </p:nvSpPr>
        <p:spPr>
          <a:xfrm>
            <a:off x="464086" y="1567624"/>
            <a:ext cx="3533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определены  приоритетные </a:t>
            </a:r>
            <a:r>
              <a:rPr lang="ru-RU" sz="1600" b="1" dirty="0" err="1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нишы</a:t>
            </a:r>
            <a:r>
              <a:rPr lang="ru-RU" sz="1600" b="1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кластеры) и отсутствуют стратегии развития</a:t>
            </a:r>
            <a:endParaRPr lang="ru-RU" sz="1600" b="1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80DA5F15-5696-4923-B792-CFFFF56D7FBE}"/>
              </a:ext>
            </a:extLst>
          </p:cNvPr>
          <p:cNvSpPr/>
          <p:nvPr/>
        </p:nvSpPr>
        <p:spPr>
          <a:xfrm>
            <a:off x="4912166" y="1555957"/>
            <a:ext cx="2432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Импортозамещение</a:t>
            </a:r>
            <a:r>
              <a:rPr lang="ru-RU" sz="16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вместо экспорта как приоритет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0F00F489-9A5E-4181-8C3E-26BA503BE08F}"/>
              </a:ext>
            </a:extLst>
          </p:cNvPr>
          <p:cNvSpPr/>
          <p:nvPr/>
        </p:nvSpPr>
        <p:spPr>
          <a:xfrm>
            <a:off x="8324937" y="1567624"/>
            <a:ext cx="2611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мер господдержки</a:t>
            </a:r>
            <a:endParaRPr lang="ru-RU" sz="1600" b="1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122">
            <a:extLst>
              <a:ext uri="{FF2B5EF4-FFF2-40B4-BE49-F238E27FC236}">
                <a16:creationId xmlns:a16="http://schemas.microsoft.com/office/drawing/2014/main" xmlns="" id="{FF63AFE2-6EFB-40B6-A858-C48D79CCB701}"/>
              </a:ext>
            </a:extLst>
          </p:cNvPr>
          <p:cNvSpPr txBox="1"/>
          <p:nvPr/>
        </p:nvSpPr>
        <p:spPr>
          <a:xfrm>
            <a:off x="7345123" y="3367001"/>
            <a:ext cx="4113759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Мониторинг реализации через </a:t>
            </a: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Дэшборд Правительства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4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175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319314" y="54856"/>
            <a:ext cx="12935131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Предлагаемая методология расчета 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доли внутристрановой ценности товара (Закон)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899886"/>
            <a:ext cx="113891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">
            <a:extLst>
              <a:ext uri="{FF2B5EF4-FFF2-40B4-BE49-F238E27FC236}">
                <a16:creationId xmlns:a16="http://schemas.microsoft.com/office/drawing/2014/main" xmlns="" id="{206C26C8-6B97-457D-B63F-DBFBF36C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25F1BC-93E5-4E3B-8715-986271AF4FDD}"/>
              </a:ext>
            </a:extLst>
          </p:cNvPr>
          <p:cNvSpPr txBox="1"/>
          <p:nvPr/>
        </p:nvSpPr>
        <p:spPr>
          <a:xfrm>
            <a:off x="483341" y="862548"/>
            <a:ext cx="11408654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3F3F3F"/>
              </a:buClr>
              <a:buSzPts val="2400"/>
              <a:tabLst>
                <a:tab pos="8696325" algn="l"/>
              </a:tabLst>
              <a:defRPr/>
            </a:pPr>
            <a:r>
              <a:rPr 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</a:p>
          <a:p>
            <a:pPr marL="180000" indent="-180000" algn="just">
              <a:spcAft>
                <a:spcPts val="300"/>
              </a:spcAft>
              <a:buClr>
                <a:srgbClr val="0070C0"/>
              </a:buClr>
              <a:buSzPct val="130000"/>
              <a:buFont typeface="Arial" panose="020B0604020202020204" pitchFamily="34" charset="0"/>
              <a:buChar char="•"/>
              <a:tabLst>
                <a:tab pos="8696325" algn="l"/>
              </a:tabLst>
              <a:defRPr/>
            </a:pPr>
            <a:r>
              <a:rPr lang="ru-RU" sz="1600" dirty="0">
                <a:solidFill>
                  <a:srgbClr val="1529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 лжепроизводителей, манипуляций (фиктивных схем участия в закупках) </a:t>
            </a:r>
          </a:p>
          <a:p>
            <a:pPr marL="180000" indent="-180000" algn="just">
              <a:buClr>
                <a:srgbClr val="0070C0"/>
              </a:buClr>
              <a:buSzPct val="130000"/>
              <a:buFont typeface="Arial" panose="020B0604020202020204" pitchFamily="34" charset="0"/>
              <a:buChar char="•"/>
              <a:tabLst>
                <a:tab pos="8696325" algn="l"/>
              </a:tabLst>
              <a:defRPr/>
            </a:pPr>
            <a:r>
              <a:rPr lang="ru-RU" sz="1600" dirty="0">
                <a:solidFill>
                  <a:srgbClr val="1529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справедливая система определения и стимулирования ДВЦ (казсодержание и уровень локализации) </a:t>
            </a:r>
            <a:br>
              <a:rPr lang="ru-RU" sz="1600" dirty="0">
                <a:solidFill>
                  <a:srgbClr val="1529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1529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бальную систему, категоризацию и внедрение в меры господдержки, в т.ч. регулируемые закупки</a:t>
            </a:r>
          </a:p>
        </p:txBody>
      </p:sp>
      <p:sp>
        <p:nvSpPr>
          <p:cNvPr id="8" name="Скругленный прямоугольник 58">
            <a:extLst>
              <a:ext uri="{FF2B5EF4-FFF2-40B4-BE49-F238E27FC236}">
                <a16:creationId xmlns:a16="http://schemas.microsoft.com/office/drawing/2014/main" xmlns="" id="{FA35C9CF-ADF0-48B6-B8F7-D11B9FEFC3A7}"/>
              </a:ext>
            </a:extLst>
          </p:cNvPr>
          <p:cNvSpPr/>
          <p:nvPr/>
        </p:nvSpPr>
        <p:spPr>
          <a:xfrm>
            <a:off x="1512587" y="2082029"/>
            <a:ext cx="9166825" cy="390322"/>
          </a:xfrm>
          <a:prstGeom prst="roundRect">
            <a:avLst>
              <a:gd name="adj" fmla="val 50000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ОСНОВНЫЕ ПОДХОДЫ ОПРЕДЕЛЕНИЯ ДВЦ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5DCC02-F858-4501-ABC3-707FFE7CAB0C}"/>
              </a:ext>
            </a:extLst>
          </p:cNvPr>
          <p:cNvSpPr txBox="1"/>
          <p:nvPr/>
        </p:nvSpPr>
        <p:spPr>
          <a:xfrm>
            <a:off x="610088" y="2454573"/>
            <a:ext cx="342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внутристрановой ценности</a:t>
            </a:r>
            <a:r>
              <a:rPr 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товара (ОТП)</a:t>
            </a:r>
            <a:r>
              <a:rPr lang="kk-KZ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балльной системе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F741C8-3091-471D-AC47-10E0AB3D365D}"/>
              </a:ext>
            </a:extLst>
          </p:cNvPr>
          <p:cNvSpPr txBox="1"/>
          <p:nvPr/>
        </p:nvSpPr>
        <p:spPr>
          <a:xfrm>
            <a:off x="4749656" y="2454573"/>
            <a:ext cx="3409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категории товара (ОТП) через балльную систему ДВЦ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C7895F-0827-4A37-8315-418B633DFA56}"/>
              </a:ext>
            </a:extLst>
          </p:cNvPr>
          <p:cNvSpPr txBox="1"/>
          <p:nvPr/>
        </p:nvSpPr>
        <p:spPr>
          <a:xfrm>
            <a:off x="8775904" y="2454573"/>
            <a:ext cx="2681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</a:t>
            </a:r>
            <a:br>
              <a:rPr lang="kk-KZ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</a:t>
            </a:r>
          </a:p>
        </p:txBody>
      </p:sp>
      <p:sp>
        <p:nvSpPr>
          <p:cNvPr id="32" name="Прямоугольник: скругленные углы 67">
            <a:extLst>
              <a:ext uri="{FF2B5EF4-FFF2-40B4-BE49-F238E27FC236}">
                <a16:creationId xmlns:a16="http://schemas.microsoft.com/office/drawing/2014/main" xmlns="" id="{8FA3A557-73A4-43B5-AFDC-09DF625214DE}"/>
              </a:ext>
            </a:extLst>
          </p:cNvPr>
          <p:cNvSpPr/>
          <p:nvPr/>
        </p:nvSpPr>
        <p:spPr>
          <a:xfrm>
            <a:off x="642380" y="3423777"/>
            <a:ext cx="3491086" cy="2511700"/>
          </a:xfrm>
          <a:prstGeom prst="roundRect">
            <a:avLst>
              <a:gd name="adj" fmla="val 6780"/>
            </a:avLst>
          </a:prstGeom>
          <a:solidFill>
            <a:schemeClr val="bg1"/>
          </a:solidFill>
          <a:ln>
            <a:solidFill>
              <a:srgbClr val="2F5EAB"/>
            </a:solidFill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KZ">
              <a:solidFill>
                <a:prstClr val="white"/>
              </a:solidFill>
            </a:endParaRPr>
          </a:p>
        </p:txBody>
      </p:sp>
      <p:sp>
        <p:nvSpPr>
          <p:cNvPr id="33" name="Прямоугольник: скругленные углы 67">
            <a:extLst>
              <a:ext uri="{FF2B5EF4-FFF2-40B4-BE49-F238E27FC236}">
                <a16:creationId xmlns:a16="http://schemas.microsoft.com/office/drawing/2014/main" xmlns="" id="{A13208BA-80E2-4145-B228-349E9DB227B2}"/>
              </a:ext>
            </a:extLst>
          </p:cNvPr>
          <p:cNvSpPr/>
          <p:nvPr/>
        </p:nvSpPr>
        <p:spPr>
          <a:xfrm>
            <a:off x="4679925" y="3441213"/>
            <a:ext cx="3440071" cy="2511700"/>
          </a:xfrm>
          <a:prstGeom prst="roundRect">
            <a:avLst>
              <a:gd name="adj" fmla="val 6780"/>
            </a:avLst>
          </a:prstGeom>
          <a:solidFill>
            <a:schemeClr val="bg1"/>
          </a:solidFill>
          <a:ln>
            <a:solidFill>
              <a:srgbClr val="2F5EAB"/>
            </a:solidFill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KZ">
              <a:solidFill>
                <a:prstClr val="white"/>
              </a:solidFill>
            </a:endParaRPr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xmlns="" id="{3BC1A608-96C5-4538-B6B9-F24DF0011C56}"/>
              </a:ext>
            </a:extLst>
          </p:cNvPr>
          <p:cNvSpPr/>
          <p:nvPr/>
        </p:nvSpPr>
        <p:spPr>
          <a:xfrm>
            <a:off x="8295511" y="4232921"/>
            <a:ext cx="267008" cy="719775"/>
          </a:xfrm>
          <a:prstGeom prst="rightArrow">
            <a:avLst>
              <a:gd name="adj1" fmla="val 58481"/>
              <a:gd name="adj2" fmla="val 51805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object 6">
            <a:extLst>
              <a:ext uri="{FF2B5EF4-FFF2-40B4-BE49-F238E27FC236}">
                <a16:creationId xmlns:a16="http://schemas.microsoft.com/office/drawing/2014/main" xmlns="" id="{57434EB2-FA00-4941-84C6-44113F1AD60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161" y="3604727"/>
            <a:ext cx="3306673" cy="557698"/>
          </a:xfrm>
          <a:prstGeom prst="rect">
            <a:avLst/>
          </a:prstGeom>
        </p:spPr>
      </p:pic>
      <p:pic>
        <p:nvPicPr>
          <p:cNvPr id="36" name="object 6">
            <a:extLst>
              <a:ext uri="{FF2B5EF4-FFF2-40B4-BE49-F238E27FC236}">
                <a16:creationId xmlns:a16="http://schemas.microsoft.com/office/drawing/2014/main" xmlns="" id="{2AC5E9D7-EAB0-4F76-AA4E-DD74E8A4B4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161" y="5062172"/>
            <a:ext cx="3302892" cy="2387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61C4B8B-1F87-4AE1-B3FD-7D4E4E7D11A0}"/>
              </a:ext>
            </a:extLst>
          </p:cNvPr>
          <p:cNvSpPr txBox="1"/>
          <p:nvPr/>
        </p:nvSpPr>
        <p:spPr>
          <a:xfrm>
            <a:off x="689341" y="3554443"/>
            <a:ext cx="3456680" cy="19543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1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Использование в производстве </a:t>
            </a:r>
            <a:br>
              <a:rPr lang="ru-RU" altLang="ru-RU" sz="1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местного сырья - 20 баллов</a:t>
            </a:r>
            <a:endParaRPr lang="en-US" altLang="ru-RU" sz="1200" b="1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Технологические операции (60 баллов):</a:t>
            </a:r>
          </a:p>
          <a:p>
            <a:pPr marL="19050">
              <a:spcBef>
                <a:spcPct val="0"/>
              </a:spcBef>
              <a:defRPr/>
            </a:pPr>
            <a:r>
              <a:rPr lang="kk-KZ" altLang="ru-RU" sz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2.1) </a:t>
            </a:r>
            <a:r>
              <a:rPr lang="ru-RU" altLang="ru-RU" sz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Переработка первичного сырья - 20 баллов </a:t>
            </a:r>
          </a:p>
          <a:p>
            <a:pPr marL="19050">
              <a:spcBef>
                <a:spcPct val="0"/>
              </a:spcBef>
              <a:defRPr/>
            </a:pPr>
            <a:r>
              <a:rPr lang="ru-RU" altLang="ru-RU" sz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2.2) Переработка компонентов - 20 баллов</a:t>
            </a:r>
          </a:p>
          <a:p>
            <a:pPr marL="19050">
              <a:spcBef>
                <a:spcPct val="0"/>
              </a:spcBef>
              <a:defRPr/>
            </a:pPr>
            <a:r>
              <a:rPr lang="ru-RU" altLang="ru-RU" sz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2.3) Изготовление готового товара - 20 баллов</a:t>
            </a:r>
          </a:p>
          <a:p>
            <a:pPr marL="19050">
              <a:spcBef>
                <a:spcPct val="0"/>
              </a:spcBef>
              <a:defRPr/>
            </a:pPr>
            <a:r>
              <a:rPr lang="ru-RU" altLang="ru-RU" sz="1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altLang="ru-RU" sz="12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ФОТ, налоги и ком. платежи - 20 баллов</a:t>
            </a:r>
            <a:endParaRPr lang="en-US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0">
              <a:spcBef>
                <a:spcPct val="0"/>
              </a:spcBef>
              <a:defRPr/>
            </a:pPr>
            <a:endParaRPr lang="ru-RU" altLang="ru-RU" sz="13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9B428FE-074A-43E1-9932-1D9E48EC6EB0}"/>
              </a:ext>
            </a:extLst>
          </p:cNvPr>
          <p:cNvSpPr txBox="1"/>
          <p:nvPr/>
        </p:nvSpPr>
        <p:spPr>
          <a:xfrm>
            <a:off x="4860002" y="3604727"/>
            <a:ext cx="30097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81 до 100 б. – </a:t>
            </a:r>
            <a:r>
              <a:rPr lang="en-US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категория </a:t>
            </a:r>
          </a:p>
          <a:p>
            <a:pPr>
              <a:spcBef>
                <a:spcPct val="0"/>
              </a:spcBef>
              <a:defRPr/>
            </a:pPr>
            <a:endParaRPr lang="ru-RU" altLang="ru-RU" sz="14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61 до 80 б. – </a:t>
            </a:r>
            <a:r>
              <a:rPr lang="en-US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категория </a:t>
            </a:r>
            <a:br>
              <a:rPr lang="ru-RU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4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40 до 60 б. – </a:t>
            </a:r>
            <a:r>
              <a:rPr lang="en-US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alt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категория </a:t>
            </a:r>
            <a:r>
              <a: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ru-RU" alt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(допуск к мерам государственной поддержки)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9AC1CAB-6D50-4E73-8753-4B921D6A28AD}"/>
              </a:ext>
            </a:extLst>
          </p:cNvPr>
          <p:cNvSpPr/>
          <p:nvPr/>
        </p:nvSpPr>
        <p:spPr>
          <a:xfrm>
            <a:off x="8957417" y="3485176"/>
            <a:ext cx="3086978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Регулируемые закупки</a:t>
            </a:r>
          </a:p>
          <a:p>
            <a:pPr marL="171450" indent="-171450"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гос. стимулирования</a:t>
            </a:r>
          </a:p>
          <a:p>
            <a:pPr marL="171450" indent="-171450"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Офтейк-контракты и т.д.</a:t>
            </a:r>
          </a:p>
          <a:p>
            <a:pPr marL="171450" indent="-171450"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 институты</a:t>
            </a:r>
          </a:p>
          <a:p>
            <a:pPr marL="171450" indent="-171450"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Гос. программы</a:t>
            </a:r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xmlns="" id="{5E846FC1-AF1B-495B-A96C-C2DBCC901D78}"/>
              </a:ext>
            </a:extLst>
          </p:cNvPr>
          <p:cNvSpPr/>
          <p:nvPr/>
        </p:nvSpPr>
        <p:spPr>
          <a:xfrm>
            <a:off x="4279137" y="4232922"/>
            <a:ext cx="267008" cy="719775"/>
          </a:xfrm>
          <a:prstGeom prst="rightArrow">
            <a:avLst>
              <a:gd name="adj1" fmla="val 58481"/>
              <a:gd name="adj2" fmla="val 51805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22A16517-BBB7-4101-A239-455EF1A06F83}"/>
              </a:ext>
            </a:extLst>
          </p:cNvPr>
          <p:cNvSpPr/>
          <p:nvPr/>
        </p:nvSpPr>
        <p:spPr>
          <a:xfrm>
            <a:off x="8957417" y="5250617"/>
            <a:ext cx="29345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внесение изменений и дополнений в законы и подзаконные акты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470D62FE-9922-4541-8C48-7B3193B2119E}"/>
              </a:ext>
            </a:extLst>
          </p:cNvPr>
          <p:cNvSpPr/>
          <p:nvPr/>
        </p:nvSpPr>
        <p:spPr>
          <a:xfrm>
            <a:off x="731161" y="5435283"/>
            <a:ext cx="2522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 – 100 баллов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2898" y="6136716"/>
            <a:ext cx="11289539" cy="523220"/>
          </a:xfrm>
          <a:prstGeom prst="rect">
            <a:avLst/>
          </a:prstGeom>
          <a:ln w="28575">
            <a:solidFill>
              <a:srgbClr val="FFE699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ДВЦ является основным критерием для определения победителя в регулируемых закупках наряду с производственной мощностью, загруженностью предприятия (заключенные договора) и  параметром «цена-качество» товара. 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21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60B2C3-41A5-E44C-33AA-5497D5E6B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FE8EEA4E-2F69-D3D4-6CA7-B0248C0311CB}"/>
              </a:ext>
            </a:extLst>
          </p:cNvPr>
          <p:cNvSpPr/>
          <p:nvPr/>
        </p:nvSpPr>
        <p:spPr>
          <a:xfrm>
            <a:off x="3026630" y="2042064"/>
            <a:ext cx="1409700" cy="1463135"/>
          </a:xfrm>
          <a:custGeom>
            <a:avLst/>
            <a:gdLst/>
            <a:ahLst/>
            <a:cxnLst/>
            <a:rect l="l" t="t" r="r" b="b"/>
            <a:pathLst>
              <a:path w="5439065" h="1040361">
                <a:moveTo>
                  <a:pt x="0" y="0"/>
                </a:moveTo>
                <a:lnTo>
                  <a:pt x="5439065" y="0"/>
                </a:lnTo>
                <a:lnTo>
                  <a:pt x="5439065" y="1040361"/>
                </a:lnTo>
                <a:lnTo>
                  <a:pt x="0" y="1040361"/>
                </a:lnTo>
                <a:close/>
              </a:path>
            </a:pathLst>
          </a:custGeom>
          <a:solidFill>
            <a:srgbClr val="2F5EAB"/>
          </a:solidFill>
        </p:spPr>
        <p:txBody>
          <a:bodyPr/>
          <a:lstStyle/>
          <a:p>
            <a:endParaRPr lang="ru-KZ">
              <a:solidFill>
                <a:prstClr val="black"/>
              </a:solidFill>
            </a:endParaRP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xmlns="" id="{5FA00572-7B85-4E9D-10F2-B8A7A4F3866D}"/>
              </a:ext>
            </a:extLst>
          </p:cNvPr>
          <p:cNvSpPr/>
          <p:nvPr/>
        </p:nvSpPr>
        <p:spPr>
          <a:xfrm>
            <a:off x="0" y="5394865"/>
            <a:ext cx="1409700" cy="1463135"/>
          </a:xfrm>
          <a:custGeom>
            <a:avLst/>
            <a:gdLst/>
            <a:ahLst/>
            <a:cxnLst/>
            <a:rect l="l" t="t" r="r" b="b"/>
            <a:pathLst>
              <a:path w="5439065" h="1040361">
                <a:moveTo>
                  <a:pt x="0" y="0"/>
                </a:moveTo>
                <a:lnTo>
                  <a:pt x="5439065" y="0"/>
                </a:lnTo>
                <a:lnTo>
                  <a:pt x="5439065" y="1040361"/>
                </a:lnTo>
                <a:lnTo>
                  <a:pt x="0" y="1040361"/>
                </a:lnTo>
                <a:close/>
              </a:path>
            </a:pathLst>
          </a:custGeom>
          <a:solidFill>
            <a:srgbClr val="2F5EAB"/>
          </a:solidFill>
        </p:spPr>
        <p:txBody>
          <a:bodyPr/>
          <a:lstStyle/>
          <a:p>
            <a:endParaRPr lang="ru-KZ">
              <a:solidFill>
                <a:prstClr val="black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9E63A05-BA2F-A96A-FF53-5A811E3A8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549577"/>
              </p:ext>
            </p:extLst>
          </p:nvPr>
        </p:nvGraphicFramePr>
        <p:xfrm>
          <a:off x="4866104" y="472439"/>
          <a:ext cx="6874709" cy="6377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4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99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0918">
                  <a:extLst>
                    <a:ext uri="{9D8B030D-6E8A-4147-A177-3AD203B41FA5}">
                      <a16:colId xmlns:a16="http://schemas.microsoft.com/office/drawing/2014/main" xmlns="" val="17294974"/>
                    </a:ext>
                  </a:extLst>
                </a:gridCol>
              </a:tblGrid>
              <a:tr h="2480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EA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EA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баллов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E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2620634"/>
                  </a:ext>
                </a:extLst>
              </a:tr>
              <a:tr h="2480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в производстве местного сырья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баллов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1215836"/>
                  </a:ext>
                </a:extLst>
              </a:tr>
              <a:tr h="2480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Технологические операции :</a:t>
                      </a: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80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Переработка первичного сырья </a:t>
                      </a: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баллов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Изготовление катанки 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баллов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889160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Изготовление пластмасс 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баллов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745521"/>
                  </a:ext>
                </a:extLst>
              </a:tr>
              <a:tr h="2480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Переработка компонентов 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баллов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Волочение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баллов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6831745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Лужение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баллов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0233780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Эмалирование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баллов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4433450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Никелирование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баллов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8293582"/>
                  </a:ext>
                </a:extLst>
              </a:tr>
              <a:tr h="2480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Изготовление готового товара 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баллов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Изготовление токопроводящих жил (скрутка)</a:t>
                      </a:r>
                      <a:endParaRPr lang="en-US" sz="105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7597925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Наложение  изоляции (экструзия) 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732887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Изготовление сердечников 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4890686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Наложение экрана 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0580481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Наложение защитного покрова (бронирование) </a:t>
                      </a: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2775654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Наложение оболочки или защитного шланга (экструзия) 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1618125"/>
                  </a:ext>
                </a:extLst>
              </a:tr>
              <a:tr h="37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Перемотка, маркировка и комплектация  кабельно-проводниковой продукции 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38438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Испытания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5147854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Упаковка кабельно-проводниковой продукции 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983207"/>
                  </a:ext>
                </a:extLst>
              </a:tr>
              <a:tr h="227351">
                <a:tc>
                  <a:txBody>
                    <a:bodyPr/>
                    <a:lstStyle/>
                    <a:p>
                      <a:pPr algn="ctr"/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испытательной лаборатории </a:t>
                      </a:r>
                      <a:endParaRPr lang="en-US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3450991"/>
                  </a:ext>
                </a:extLst>
              </a:tr>
              <a:tr h="248019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6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ФОТ, налоги и ком. платежи</a:t>
                      </a: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6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баллов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48019"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баллов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920348"/>
                  </a:ext>
                </a:extLst>
              </a:tr>
            </a:tbl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726130C-9079-CA1F-4D34-0253183203DD}"/>
              </a:ext>
            </a:extLst>
          </p:cNvPr>
          <p:cNvSpPr/>
          <p:nvPr/>
        </p:nvSpPr>
        <p:spPr>
          <a:xfrm>
            <a:off x="321529" y="318134"/>
            <a:ext cx="3981449" cy="16435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ДВЦ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примере кабельно-проводниковой продукции из меди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3B46D2EE-D823-3971-788C-A70CB8F1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r="31520"/>
          <a:stretch/>
        </p:blipFill>
        <p:spPr bwMode="auto">
          <a:xfrm>
            <a:off x="276225" y="2275011"/>
            <a:ext cx="3981450" cy="44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xmlns="" id="{0DD085E8-3E76-C263-0728-923D99874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r="26465"/>
          <a:stretch/>
        </p:blipFill>
        <p:spPr bwMode="auto">
          <a:xfrm>
            <a:off x="276225" y="2275011"/>
            <a:ext cx="3981450" cy="44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114E5194-737D-5D6C-26B0-43447BD2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53" y="5394865"/>
            <a:ext cx="1793875" cy="11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1E0BD74D-7BA7-4337-8954-D700A9FC4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5787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272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635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319314" y="239522"/>
            <a:ext cx="10918529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ТОВАРОВ КАЗАХСТАНСКОГО ПРОИСХОЖДЕНИЯ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899886"/>
            <a:ext cx="114613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">
            <a:extLst>
              <a:ext uri="{FF2B5EF4-FFF2-40B4-BE49-F238E27FC236}">
                <a16:creationId xmlns:a16="http://schemas.microsoft.com/office/drawing/2014/main" xmlns="" id="{206C26C8-6B97-457D-B63F-DBFBF36C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1D0C2B12-3FD8-7215-2807-C2279D3AE651}"/>
              </a:ext>
            </a:extLst>
          </p:cNvPr>
          <p:cNvGraphicFramePr>
            <a:graphicFrameLocks noGrp="1"/>
          </p:cNvGraphicFramePr>
          <p:nvPr/>
        </p:nvGraphicFramePr>
        <p:xfrm>
          <a:off x="348343" y="1107744"/>
          <a:ext cx="11461319" cy="3115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262">
                  <a:extLst>
                    <a:ext uri="{9D8B030D-6E8A-4147-A177-3AD203B41FA5}">
                      <a16:colId xmlns:a16="http://schemas.microsoft.com/office/drawing/2014/main" xmlns="" val="2512272511"/>
                    </a:ext>
                  </a:extLst>
                </a:gridCol>
                <a:gridCol w="1958769">
                  <a:extLst>
                    <a:ext uri="{9D8B030D-6E8A-4147-A177-3AD203B41FA5}">
                      <a16:colId xmlns:a16="http://schemas.microsoft.com/office/drawing/2014/main" xmlns="" val="1287030954"/>
                    </a:ext>
                  </a:extLst>
                </a:gridCol>
                <a:gridCol w="2007738">
                  <a:extLst>
                    <a:ext uri="{9D8B030D-6E8A-4147-A177-3AD203B41FA5}">
                      <a16:colId xmlns:a16="http://schemas.microsoft.com/office/drawing/2014/main" xmlns="" val="1553136671"/>
                    </a:ext>
                  </a:extLst>
                </a:gridCol>
                <a:gridCol w="2000550">
                  <a:extLst>
                    <a:ext uri="{9D8B030D-6E8A-4147-A177-3AD203B41FA5}">
                      <a16:colId xmlns:a16="http://schemas.microsoft.com/office/drawing/2014/main" xmlns="" val="141723197"/>
                    </a:ext>
                  </a:extLst>
                </a:gridCol>
              </a:tblGrid>
              <a:tr h="4848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преференции</a:t>
                      </a:r>
                      <a:endParaRPr lang="ru-RU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F5E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80-100</a:t>
                      </a:r>
                      <a:r>
                        <a:rPr lang="ru-RU" sz="1400" kern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баллов</a:t>
                      </a:r>
                      <a:endParaRPr lang="ru-RU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F5E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ru-RU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категория: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60-80 баллов</a:t>
                      </a:r>
                      <a:endParaRPr lang="ru-RU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F5E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r>
                        <a:rPr lang="ru-RU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категория: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40-60 баллов</a:t>
                      </a:r>
                      <a:endParaRPr lang="ru-RU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F5E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3351351"/>
                  </a:ext>
                </a:extLst>
              </a:tr>
              <a:tr h="408217">
                <a:tc>
                  <a:txBody>
                    <a:bodyPr/>
                    <a:lstStyle/>
                    <a:p>
                      <a:pPr marL="180975" indent="0" algn="l" defTabSz="911225" fontAlgn="ctr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Скидка на оплату ежегодного тарифа за пользование </a:t>
                      </a:r>
                      <a:b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платформой закупок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1200" b="1" i="0" u="none" strike="noStrike" kern="1200" dirty="0">
                        <a:solidFill>
                          <a:srgbClr val="14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ru-RU" sz="1200" b="1" i="0" u="none" strike="noStrike" kern="1200" dirty="0">
                        <a:solidFill>
                          <a:srgbClr val="14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ru-RU" sz="1200" b="1" i="0" u="none" strike="noStrike" kern="1200" dirty="0">
                        <a:solidFill>
                          <a:srgbClr val="14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4864554"/>
                  </a:ext>
                </a:extLst>
              </a:tr>
              <a:tr h="408217">
                <a:tc>
                  <a:txBody>
                    <a:bodyPr/>
                    <a:lstStyle/>
                    <a:p>
                      <a:pPr marL="180975" indent="0" algn="l" fontAlgn="ctr"/>
                      <a: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Освобождение от всех видов обеспечений, </a:t>
                      </a:r>
                      <a:b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возврата аванса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200" b="1" i="0" u="none" strike="noStrike" kern="1200" dirty="0">
                        <a:solidFill>
                          <a:srgbClr val="14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200" b="1" i="0" u="none" strike="noStrike" kern="1200" dirty="0">
                        <a:solidFill>
                          <a:srgbClr val="14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200" b="1" i="0" u="none" strike="noStrike" kern="1200" dirty="0">
                        <a:solidFill>
                          <a:srgbClr val="14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4604157"/>
                  </a:ext>
                </a:extLst>
              </a:tr>
              <a:tr h="408217">
                <a:tc>
                  <a:txBody>
                    <a:bodyPr/>
                    <a:lstStyle/>
                    <a:p>
                      <a:pPr marL="180975" indent="0" algn="l" fontAlgn="ctr"/>
                      <a: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Обязательный аванс: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70%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суммы договора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50%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суммы договора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30%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суммы договора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284091"/>
                  </a:ext>
                </a:extLst>
              </a:tr>
              <a:tr h="408217">
                <a:tc>
                  <a:txBody>
                    <a:bodyPr/>
                    <a:lstStyle/>
                    <a:p>
                      <a:pPr marL="180975" indent="0" algn="l" fontAlgn="ctr"/>
                      <a: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Окончательный расчет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течение 5 рабочих дней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течение 10 рабочих дней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течение 15 рабочих дней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8532189"/>
                  </a:ext>
                </a:extLst>
              </a:tr>
              <a:tr h="408217">
                <a:tc>
                  <a:txBody>
                    <a:bodyPr/>
                    <a:lstStyle/>
                    <a:p>
                      <a:pPr marL="180975" indent="0" algn="l" fontAlgn="ctr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Снижение неустойки (штрафа,</a:t>
                      </a:r>
                      <a: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пени) за ненадлежащее исполнение договорных обязательств: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10% до 3% от суммы договора 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10% до 5% от суммы договора 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10% до 7% от суммы договора 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782465"/>
                  </a:ext>
                </a:extLst>
              </a:tr>
              <a:tr h="556668">
                <a:tc>
                  <a:txBody>
                    <a:bodyPr/>
                    <a:lstStyle/>
                    <a:p>
                      <a:pPr marL="180975" indent="0" algn="l" fontAlgn="ctr"/>
                      <a:r>
                        <a:rPr lang="ru-RU" sz="1200" u="none" strike="noStrike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Продление срока исполнения договора о закупках по поставке товара на: 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рабочих дней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рабочих дней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рабочих дней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6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765552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F784723-AB65-9FD1-E517-DB5CEEAEC9C5}"/>
              </a:ext>
            </a:extLst>
          </p:cNvPr>
          <p:cNvSpPr/>
          <p:nvPr/>
        </p:nvSpPr>
        <p:spPr>
          <a:xfrm>
            <a:off x="330237" y="4371048"/>
            <a:ext cx="11461319" cy="1071539"/>
          </a:xfrm>
          <a:prstGeom prst="rect">
            <a:avLst/>
          </a:prstGeom>
          <a:solidFill>
            <a:srgbClr val="9DC3E6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4000"/>
              </a:lnSpc>
              <a:defRPr/>
            </a:pP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Пороговые значения</a:t>
            </a:r>
            <a:r>
              <a:rPr lang="ru-RU" sz="1200" b="1" baseline="300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4000"/>
              </a:lnSpc>
              <a:buFontTx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Предусмотреть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учета поставки товара и загруженности предприятия </a:t>
            </a:r>
            <a:r>
              <a:rPr lang="ru-RU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(наличие действующих контрактов)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регулируемых закупках по Реестру ТКП по аналогии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МФ РК применяемых по сертификатам СТ-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 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4000"/>
              </a:lnSpc>
              <a:buFontTx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Установление ФЛК по коэффициенту загруженности </a:t>
            </a:r>
            <a:r>
              <a:rPr lang="ru-RU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(начисление условных баллов к цене, повышающих условную цену конкурсной заявки)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D72389-FDC2-BBC3-B82C-6298363F45F3}"/>
              </a:ext>
            </a:extLst>
          </p:cNvPr>
          <p:cNvSpPr txBox="1"/>
          <p:nvPr/>
        </p:nvSpPr>
        <p:spPr>
          <a:xfrm>
            <a:off x="330237" y="5442588"/>
            <a:ext cx="11461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ПРОБЛЕМНЫЙ ВОПРОС: 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контроля по приобретению товаров у ОТП, на которые установлены изъятия из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нацрежима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рамках выполнения работ или оказания услуг.</a:t>
            </a:r>
          </a:p>
          <a:p>
            <a:pPr algn="just"/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ПРЕДЛАГАЕТСЯ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Типовых договорах о закупках работ/услуг не связанных со строительством, а также в работах в сфере строительства (СМР), закрепить обязательства Подрядчика по приоритетному приобретению товаров у ОТП находящихся в Реестре ТКП</a:t>
            </a:r>
          </a:p>
        </p:txBody>
      </p:sp>
    </p:spTree>
    <p:extLst>
      <p:ext uri="{BB962C8B-B14F-4D97-AF65-F5344CB8AC3E}">
        <p14:creationId xmlns:p14="http://schemas.microsoft.com/office/powerpoint/2010/main" val="183696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850" y="-635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: скругленные углы 67">
            <a:extLst>
              <a:ext uri="{FF2B5EF4-FFF2-40B4-BE49-F238E27FC236}">
                <a16:creationId xmlns:a16="http://schemas.microsoft.com/office/drawing/2014/main" xmlns="" id="{E2286038-02C1-4E02-B04E-7539E3DF942B}"/>
              </a:ext>
            </a:extLst>
          </p:cNvPr>
          <p:cNvSpPr/>
          <p:nvPr/>
        </p:nvSpPr>
        <p:spPr>
          <a:xfrm>
            <a:off x="2123287" y="2073424"/>
            <a:ext cx="9614235" cy="627000"/>
          </a:xfrm>
          <a:prstGeom prst="roundRect">
            <a:avLst>
              <a:gd name="adj" fmla="val 18806"/>
            </a:avLst>
          </a:prstGeom>
          <a:solidFill>
            <a:schemeClr val="bg1"/>
          </a:solidFill>
          <a:ln>
            <a:solidFill>
              <a:srgbClr val="428BCE"/>
            </a:solidFill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KZ" sz="1013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319315" y="239522"/>
            <a:ext cx="1074097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реализации проекта (Матрица ТРУ</a:t>
            </a:r>
            <a:r>
              <a:rPr lang="en-US" altLang="ru-RU" sz="24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24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ППРК)</a:t>
            </a:r>
            <a:endParaRPr lang="ru-RU" altLang="ru-RU" sz="2400" b="1" dirty="0">
              <a:solidFill>
                <a:srgbClr val="EFA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899886"/>
            <a:ext cx="113891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">
            <a:extLst>
              <a:ext uri="{FF2B5EF4-FFF2-40B4-BE49-F238E27FC236}">
                <a16:creationId xmlns:a16="http://schemas.microsoft.com/office/drawing/2014/main" xmlns="" id="{206C26C8-6B97-457D-B63F-DBFBF36C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84BBE48-7353-8CA9-448D-D11AA145706D}"/>
              </a:ext>
            </a:extLst>
          </p:cNvPr>
          <p:cNvSpPr/>
          <p:nvPr/>
        </p:nvSpPr>
        <p:spPr>
          <a:xfrm>
            <a:off x="9040216" y="1226752"/>
            <a:ext cx="2697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20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</a:p>
          <a:p>
            <a:pPr algn="ctr"/>
            <a:r>
              <a:rPr lang="ru-RU" b="1" dirty="0">
                <a:solidFill>
                  <a:srgbClr val="428B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(СТРОИТЕЛЬСТВО)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A09AE9FE-E83B-0A22-EF95-DAB1B290D816}"/>
              </a:ext>
            </a:extLst>
          </p:cNvPr>
          <p:cNvSpPr/>
          <p:nvPr/>
        </p:nvSpPr>
        <p:spPr>
          <a:xfrm>
            <a:off x="4597965" y="1226752"/>
            <a:ext cx="2464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20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</a:t>
            </a:r>
          </a:p>
          <a:p>
            <a:pPr algn="ctr"/>
            <a:r>
              <a:rPr lang="ru-RU" b="1" dirty="0">
                <a:solidFill>
                  <a:srgbClr val="428B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(ЭКСПЕРТИЗА)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9D8AFC7-C175-8F8C-F9D5-4E9E61733AA6}"/>
              </a:ext>
            </a:extLst>
          </p:cNvPr>
          <p:cNvSpPr/>
          <p:nvPr/>
        </p:nvSpPr>
        <p:spPr>
          <a:xfrm>
            <a:off x="348342" y="1226752"/>
            <a:ext cx="2272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20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</a:p>
          <a:p>
            <a:pPr algn="ctr"/>
            <a:r>
              <a:rPr lang="ru-RU" b="1" dirty="0">
                <a:solidFill>
                  <a:srgbClr val="428B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(ТЭО)</a:t>
            </a:r>
          </a:p>
        </p:txBody>
      </p:sp>
      <p:sp>
        <p:nvSpPr>
          <p:cNvPr id="25" name="Стрелка вправо 89">
            <a:extLst>
              <a:ext uri="{FF2B5EF4-FFF2-40B4-BE49-F238E27FC236}">
                <a16:creationId xmlns:a16="http://schemas.microsoft.com/office/drawing/2014/main" xmlns="" id="{2A0F9134-9B06-4229-87AB-7B334B746C3E}"/>
              </a:ext>
            </a:extLst>
          </p:cNvPr>
          <p:cNvSpPr/>
          <p:nvPr/>
        </p:nvSpPr>
        <p:spPr>
          <a:xfrm>
            <a:off x="2852906" y="1337018"/>
            <a:ext cx="1512854" cy="425798"/>
          </a:xfrm>
          <a:prstGeom prst="rightArrow">
            <a:avLst>
              <a:gd name="adj1" fmla="val 50000"/>
              <a:gd name="adj2" fmla="val 54541"/>
            </a:avLst>
          </a:prstGeom>
          <a:solidFill>
            <a:srgbClr val="FFC000"/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27" name="Стрелка вправо 89">
            <a:extLst>
              <a:ext uri="{FF2B5EF4-FFF2-40B4-BE49-F238E27FC236}">
                <a16:creationId xmlns:a16="http://schemas.microsoft.com/office/drawing/2014/main" xmlns="" id="{101EE52E-02DF-401A-BB8E-7DC8B31EAF7F}"/>
              </a:ext>
            </a:extLst>
          </p:cNvPr>
          <p:cNvSpPr/>
          <p:nvPr/>
        </p:nvSpPr>
        <p:spPr>
          <a:xfrm>
            <a:off x="7369488" y="1337018"/>
            <a:ext cx="1512854" cy="425798"/>
          </a:xfrm>
          <a:prstGeom prst="rightArrow">
            <a:avLst>
              <a:gd name="adj1" fmla="val 50000"/>
              <a:gd name="adj2" fmla="val 54541"/>
            </a:avLst>
          </a:prstGeom>
          <a:solidFill>
            <a:srgbClr val="FFC000"/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29" name="Shape 774">
            <a:extLst>
              <a:ext uri="{FF2B5EF4-FFF2-40B4-BE49-F238E27FC236}">
                <a16:creationId xmlns:a16="http://schemas.microsoft.com/office/drawing/2014/main" xmlns="" id="{48104EB2-4043-4C19-90F2-01A042D71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36" y="2101015"/>
            <a:ext cx="1823508" cy="581160"/>
          </a:xfrm>
          <a:prstGeom prst="roundRect">
            <a:avLst>
              <a:gd name="adj" fmla="val 16667"/>
            </a:avLst>
          </a:prstGeom>
          <a:solidFill>
            <a:srgbClr val="2F5EAB"/>
          </a:solidFill>
          <a:ln w="12700">
            <a:noFill/>
            <a:miter lim="800000"/>
            <a:headEnd/>
            <a:tailEnd/>
          </a:ln>
        </p:spPr>
        <p:txBody>
          <a:bodyPr lIns="68569" tIns="34275" rIns="68569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24C7C"/>
              </a:buClr>
              <a:buSzPts val="1600"/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Цель</a:t>
            </a:r>
            <a:endParaRPr lang="ru-RU" altLang="ru-RU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759D6A6-0A5A-49C6-9F79-AD64C6FB307C}"/>
              </a:ext>
            </a:extLst>
          </p:cNvPr>
          <p:cNvSpPr txBox="1"/>
          <p:nvPr/>
        </p:nvSpPr>
        <p:spPr>
          <a:xfrm>
            <a:off x="2397108" y="2232380"/>
            <a:ext cx="88074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1600" b="1" dirty="0">
                <a:solidFill>
                  <a:srgbClr val="020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Справедливое отстаивание интересов отечественных производителей ТРУ</a:t>
            </a:r>
          </a:p>
        </p:txBody>
      </p:sp>
      <p:sp>
        <p:nvSpPr>
          <p:cNvPr id="33" name="Прямоугольник: скругленные углы 67">
            <a:extLst>
              <a:ext uri="{FF2B5EF4-FFF2-40B4-BE49-F238E27FC236}">
                <a16:creationId xmlns:a16="http://schemas.microsoft.com/office/drawing/2014/main" xmlns="" id="{2A2B53FC-1279-4F8A-B097-35F4F60FE039}"/>
              </a:ext>
            </a:extLst>
          </p:cNvPr>
          <p:cNvSpPr/>
          <p:nvPr/>
        </p:nvSpPr>
        <p:spPr>
          <a:xfrm>
            <a:off x="454477" y="2880789"/>
            <a:ext cx="5641523" cy="3791297"/>
          </a:xfrm>
          <a:prstGeom prst="roundRect">
            <a:avLst>
              <a:gd name="adj" fmla="val 4606"/>
            </a:avLst>
          </a:prstGeom>
          <a:solidFill>
            <a:schemeClr val="bg1"/>
          </a:solidFill>
          <a:ln>
            <a:solidFill>
              <a:srgbClr val="428BCE"/>
            </a:solidFill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KZ" sz="1013">
              <a:solidFill>
                <a:prstClr val="white"/>
              </a:solidFill>
            </a:endParaRPr>
          </a:p>
        </p:txBody>
      </p:sp>
      <p:sp>
        <p:nvSpPr>
          <p:cNvPr id="31" name="Shape 774">
            <a:extLst>
              <a:ext uri="{FF2B5EF4-FFF2-40B4-BE49-F238E27FC236}">
                <a16:creationId xmlns:a16="http://schemas.microsoft.com/office/drawing/2014/main" xmlns="" id="{1D0FE178-1192-46AE-8D2E-D9DC56091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43" y="3016750"/>
            <a:ext cx="3094985" cy="360000"/>
          </a:xfrm>
          <a:prstGeom prst="roundRect">
            <a:avLst>
              <a:gd name="adj" fmla="val 28403"/>
            </a:avLst>
          </a:prstGeom>
          <a:solidFill>
            <a:srgbClr val="FFA3A3"/>
          </a:solidFill>
          <a:ln w="12700">
            <a:noFill/>
            <a:miter lim="800000"/>
            <a:headEnd/>
            <a:tailEnd/>
          </a:ln>
        </p:spPr>
        <p:txBody>
          <a:bodyPr lIns="68569" tIns="34275" rIns="68569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24C7C"/>
              </a:buClr>
              <a:buSzPts val="1600"/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02028C"/>
                </a:solidFill>
                <a:cs typeface="Arial" panose="020B0604020202020204" pitchFamily="34" charset="0"/>
                <a:sym typeface="Arial" panose="020B0604020202020204" pitchFamily="34" charset="0"/>
              </a:rPr>
              <a:t>Недостатки </a:t>
            </a:r>
            <a:r>
              <a:rPr lang="ru-RU" altLang="ru-RU" sz="1400" dirty="0">
                <a:solidFill>
                  <a:srgbClr val="02028C"/>
                </a:solidFill>
                <a:cs typeface="Arial" panose="020B0604020202020204" pitchFamily="34" charset="0"/>
                <a:sym typeface="Arial" panose="020B0604020202020204" pitchFamily="34" charset="0"/>
              </a:rPr>
              <a:t>(слабые стороны)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7EA2F7A-CCE0-47AF-9A1F-C945BC6DF7E0}"/>
              </a:ext>
            </a:extLst>
          </p:cNvPr>
          <p:cNvSpPr txBox="1"/>
          <p:nvPr/>
        </p:nvSpPr>
        <p:spPr>
          <a:xfrm>
            <a:off x="485590" y="3378877"/>
            <a:ext cx="561041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t">
              <a:spcAft>
                <a:spcPts val="600"/>
              </a:spcAft>
              <a:buClr>
                <a:srgbClr val="FF5050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должного контроля за применение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отечественных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ТРУ;</a:t>
            </a:r>
          </a:p>
          <a:p>
            <a:pPr marL="285750" indent="-285750" fontAlgn="t">
              <a:spcAft>
                <a:spcPts val="600"/>
              </a:spcAft>
              <a:buClr>
                <a:srgbClr val="FF5050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совершенной электронной базы ОТП;</a:t>
            </a:r>
          </a:p>
          <a:p>
            <a:pPr marL="285750" indent="-285750" fontAlgn="t">
              <a:spcAft>
                <a:spcPts val="600"/>
              </a:spcAft>
              <a:buClr>
                <a:srgbClr val="FF5050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синхронизации/ интеграции АГСК-3 (архитектурный, градостроительный и строительный каталог) и Единой электронной базы ОТП;</a:t>
            </a:r>
          </a:p>
          <a:p>
            <a:pPr marL="285750" indent="-285750" fontAlgn="t">
              <a:spcAft>
                <a:spcPts val="600"/>
              </a:spcAft>
              <a:buClr>
                <a:srgbClr val="FF5050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синхронизации/ интеграции портала Госзакупок с Единой электронной базы ОТП;</a:t>
            </a:r>
          </a:p>
          <a:p>
            <a:pPr marL="285750" indent="-285750" fontAlgn="t">
              <a:spcAft>
                <a:spcPts val="600"/>
              </a:spcAft>
              <a:buClr>
                <a:srgbClr val="FF5050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автоматизации процесса подписания АВР, путем интеграции его с Единой электронной базы ОТП, с целью контроля использования ОТП при сдаче АВР заказчику;</a:t>
            </a:r>
          </a:p>
          <a:p>
            <a:pPr marL="285750" indent="-285750" fontAlgn="t">
              <a:spcAft>
                <a:spcPts val="600"/>
              </a:spcAft>
              <a:buClr>
                <a:srgbClr val="FF5050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методики расчета ДВЦ.</a:t>
            </a:r>
          </a:p>
        </p:txBody>
      </p:sp>
      <p:sp>
        <p:nvSpPr>
          <p:cNvPr id="35" name="Прямоугольник: скругленные углы 67">
            <a:extLst>
              <a:ext uri="{FF2B5EF4-FFF2-40B4-BE49-F238E27FC236}">
                <a16:creationId xmlns:a16="http://schemas.microsoft.com/office/drawing/2014/main" xmlns="" id="{94D6F96E-AFA7-468F-84BF-B139B3CB3CD4}"/>
              </a:ext>
            </a:extLst>
          </p:cNvPr>
          <p:cNvSpPr/>
          <p:nvPr/>
        </p:nvSpPr>
        <p:spPr>
          <a:xfrm>
            <a:off x="6457297" y="2878742"/>
            <a:ext cx="5280226" cy="2270409"/>
          </a:xfrm>
          <a:prstGeom prst="roundRect">
            <a:avLst>
              <a:gd name="adj" fmla="val 7900"/>
            </a:avLst>
          </a:prstGeom>
          <a:solidFill>
            <a:schemeClr val="bg1"/>
          </a:solidFill>
          <a:ln>
            <a:solidFill>
              <a:srgbClr val="428BCE"/>
            </a:solidFill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KZ" sz="1013">
              <a:solidFill>
                <a:prstClr val="white"/>
              </a:solidFill>
            </a:endParaRPr>
          </a:p>
        </p:txBody>
      </p:sp>
      <p:sp>
        <p:nvSpPr>
          <p:cNvPr id="36" name="Shape 774">
            <a:extLst>
              <a:ext uri="{FF2B5EF4-FFF2-40B4-BE49-F238E27FC236}">
                <a16:creationId xmlns:a16="http://schemas.microsoft.com/office/drawing/2014/main" xmlns="" id="{511C5540-ABB4-46D0-8B5E-61AE5D23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39" y="3016750"/>
            <a:ext cx="2451006" cy="360000"/>
          </a:xfrm>
          <a:prstGeom prst="roundRect">
            <a:avLst>
              <a:gd name="adj" fmla="val 29949"/>
            </a:avLst>
          </a:prstGeom>
          <a:solidFill>
            <a:schemeClr val="accent5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lIns="68569" tIns="34275" rIns="68569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24C7C"/>
              </a:buClr>
              <a:buSzPts val="1600"/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02028C"/>
                </a:solidFill>
                <a:cs typeface="Arial" panose="020B0604020202020204" pitchFamily="34" charset="0"/>
                <a:sym typeface="Arial" panose="020B0604020202020204" pitchFamily="34" charset="0"/>
              </a:rPr>
              <a:t>Пути решения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5887E15-D278-45EF-8148-07213C659AB8}"/>
              </a:ext>
            </a:extLst>
          </p:cNvPr>
          <p:cNvSpPr txBox="1"/>
          <p:nvPr/>
        </p:nvSpPr>
        <p:spPr>
          <a:xfrm>
            <a:off x="6572650" y="3378877"/>
            <a:ext cx="499318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t">
              <a:spcAft>
                <a:spcPts val="600"/>
              </a:spcAft>
              <a:buClr>
                <a:srgbClr val="428BCE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единую базу ТРУ в Матрице НПП «Атамекен» (ЕОТП);</a:t>
            </a:r>
          </a:p>
          <a:p>
            <a:pPr marL="285750" indent="-285750" fontAlgn="t">
              <a:spcAft>
                <a:spcPts val="600"/>
              </a:spcAft>
              <a:buClr>
                <a:srgbClr val="428BCE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АГСК-3 и ЕОТП;</a:t>
            </a:r>
          </a:p>
          <a:p>
            <a:pPr marL="285750" indent="-285750" fontAlgn="t">
              <a:spcAft>
                <a:spcPts val="600"/>
              </a:spcAft>
              <a:buClr>
                <a:srgbClr val="428BCE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порталов Госзакупок и ЕОТП;</a:t>
            </a:r>
          </a:p>
          <a:p>
            <a:pPr marL="285750" indent="-285750" fontAlgn="t">
              <a:spcAft>
                <a:spcPts val="600"/>
              </a:spcAft>
              <a:buClr>
                <a:srgbClr val="428BCE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порталов Е-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курылыс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ЕОТП;</a:t>
            </a:r>
          </a:p>
          <a:p>
            <a:pPr marL="285750" indent="-285750" fontAlgn="t">
              <a:spcAft>
                <a:spcPts val="600"/>
              </a:spcAft>
              <a:buClr>
                <a:srgbClr val="428BCE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Утвердить балльную методику расчета ДВЦ.</a:t>
            </a:r>
          </a:p>
        </p:txBody>
      </p:sp>
      <p:sp>
        <p:nvSpPr>
          <p:cNvPr id="38" name="Прямоугольник: скругленные углы 67">
            <a:extLst>
              <a:ext uri="{FF2B5EF4-FFF2-40B4-BE49-F238E27FC236}">
                <a16:creationId xmlns:a16="http://schemas.microsoft.com/office/drawing/2014/main" xmlns="" id="{388BED89-AADD-4579-976A-969A5C7034EB}"/>
              </a:ext>
            </a:extLst>
          </p:cNvPr>
          <p:cNvSpPr/>
          <p:nvPr/>
        </p:nvSpPr>
        <p:spPr>
          <a:xfrm>
            <a:off x="6457296" y="5304021"/>
            <a:ext cx="5280226" cy="1368065"/>
          </a:xfrm>
          <a:prstGeom prst="roundRect">
            <a:avLst>
              <a:gd name="adj" fmla="val 12346"/>
            </a:avLst>
          </a:prstGeom>
          <a:solidFill>
            <a:schemeClr val="bg1"/>
          </a:solidFill>
          <a:ln>
            <a:solidFill>
              <a:srgbClr val="428BCE"/>
            </a:solidFill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KZ" sz="1013">
              <a:solidFill>
                <a:prstClr val="white"/>
              </a:solidFill>
            </a:endParaRPr>
          </a:p>
        </p:txBody>
      </p:sp>
      <p:sp>
        <p:nvSpPr>
          <p:cNvPr id="39" name="Shape 774">
            <a:extLst>
              <a:ext uri="{FF2B5EF4-FFF2-40B4-BE49-F238E27FC236}">
                <a16:creationId xmlns:a16="http://schemas.microsoft.com/office/drawing/2014/main" xmlns="" id="{3C2CFAFA-06C1-4F41-B6CE-5E1C3A69B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40" y="5422560"/>
            <a:ext cx="2451006" cy="360000"/>
          </a:xfrm>
          <a:prstGeom prst="roundRect">
            <a:avLst>
              <a:gd name="adj" fmla="val 31664"/>
            </a:avLst>
          </a:prstGeom>
          <a:solidFill>
            <a:srgbClr val="02028C"/>
          </a:solidFill>
          <a:ln w="12700">
            <a:noFill/>
            <a:miter lim="800000"/>
            <a:headEnd/>
            <a:tailEnd/>
          </a:ln>
        </p:spPr>
        <p:txBody>
          <a:bodyPr lIns="68569" tIns="34275" rIns="68569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24C7C"/>
              </a:buClr>
              <a:buSzPts val="1600"/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НПА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F29BDA0-61F3-45D3-9B0D-888F2FBB4813}"/>
              </a:ext>
            </a:extLst>
          </p:cNvPr>
          <p:cNvSpPr txBox="1"/>
          <p:nvPr/>
        </p:nvSpPr>
        <p:spPr>
          <a:xfrm>
            <a:off x="6560635" y="5979280"/>
            <a:ext cx="499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Внесение изменений в соответствующие нормативно-правовые акты</a:t>
            </a:r>
          </a:p>
        </p:txBody>
      </p:sp>
    </p:spTree>
    <p:extLst>
      <p:ext uri="{BB962C8B-B14F-4D97-AF65-F5344CB8AC3E}">
        <p14:creationId xmlns:p14="http://schemas.microsoft.com/office/powerpoint/2010/main" val="4255392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319315" y="239522"/>
            <a:ext cx="1074097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Предлагаемый механизм реализации проектов в рамках Нацпроекта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899886"/>
            <a:ext cx="113891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">
            <a:extLst>
              <a:ext uri="{FF2B5EF4-FFF2-40B4-BE49-F238E27FC236}">
                <a16:creationId xmlns:a16="http://schemas.microsoft.com/office/drawing/2014/main" xmlns="" id="{206C26C8-6B97-457D-B63F-DBFBF36C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19">
            <a:extLst>
              <a:ext uri="{FF2B5EF4-FFF2-40B4-BE49-F238E27FC236}">
                <a16:creationId xmlns:a16="http://schemas.microsoft.com/office/drawing/2014/main" xmlns="" id="{390E63FA-9EA7-42FB-9C9B-087C9273CEDB}"/>
              </a:ext>
            </a:extLst>
          </p:cNvPr>
          <p:cNvSpPr/>
          <p:nvPr/>
        </p:nvSpPr>
        <p:spPr>
          <a:xfrm>
            <a:off x="953411" y="4828578"/>
            <a:ext cx="1496615" cy="689193"/>
          </a:xfrm>
          <a:prstGeom prst="roundRect">
            <a:avLst>
              <a:gd name="adj" fmla="val 3087"/>
            </a:avLst>
          </a:prstGeom>
          <a:solidFill>
            <a:schemeClr val="bg1"/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>
              <a:solidFill>
                <a:prstClr val="white"/>
              </a:solidFill>
            </a:endParaRP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xmlns="" id="{432552E6-A924-4CBF-B5AC-11E542925F55}"/>
              </a:ext>
            </a:extLst>
          </p:cNvPr>
          <p:cNvCxnSpPr>
            <a:cxnSpLocks/>
          </p:cNvCxnSpPr>
          <p:nvPr/>
        </p:nvCxnSpPr>
        <p:spPr>
          <a:xfrm flipH="1">
            <a:off x="4104991" y="4145728"/>
            <a:ext cx="3475316" cy="0"/>
          </a:xfrm>
          <a:prstGeom prst="straightConnector1">
            <a:avLst/>
          </a:prstGeom>
          <a:ln w="38100">
            <a:solidFill>
              <a:srgbClr val="2F5E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7">
            <a:extLst>
              <a:ext uri="{FF2B5EF4-FFF2-40B4-BE49-F238E27FC236}">
                <a16:creationId xmlns:a16="http://schemas.microsoft.com/office/drawing/2014/main" xmlns="" id="{12314111-B86C-4DA3-999F-B2BB28F2926F}"/>
              </a:ext>
            </a:extLst>
          </p:cNvPr>
          <p:cNvCxnSpPr>
            <a:cxnSpLocks/>
            <a:stCxn id="72" idx="2"/>
          </p:cNvCxnSpPr>
          <p:nvPr/>
        </p:nvCxnSpPr>
        <p:spPr>
          <a:xfrm rot="16200000" flipH="1">
            <a:off x="3262093" y="1389635"/>
            <a:ext cx="745509" cy="265852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с двумя усеченными противолежащими углами 5">
            <a:extLst>
              <a:ext uri="{FF2B5EF4-FFF2-40B4-BE49-F238E27FC236}">
                <a16:creationId xmlns:a16="http://schemas.microsoft.com/office/drawing/2014/main" xmlns="" id="{A3B71740-E750-47FA-B0F2-7CDE16F54B86}"/>
              </a:ext>
            </a:extLst>
          </p:cNvPr>
          <p:cNvSpPr/>
          <p:nvPr/>
        </p:nvSpPr>
        <p:spPr>
          <a:xfrm>
            <a:off x="7779815" y="3140299"/>
            <a:ext cx="3593335" cy="585788"/>
          </a:xfrm>
          <a:prstGeom prst="snip2DiagRect">
            <a:avLst>
              <a:gd name="adj1" fmla="val 50000"/>
              <a:gd name="adj2" fmla="val 50000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Состоять в реестре ТРУ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(матрица)</a:t>
            </a:r>
          </a:p>
        </p:txBody>
      </p:sp>
      <p:pic>
        <p:nvPicPr>
          <p:cNvPr id="53" name="Picture 4" descr="ÐÐ°ÑÑÐ¸Ð½ÐºÐ¸ Ð¿Ð¾ Ð·Ð°Ð¿ÑÐ¾ÑÑ Ð»ÑÐ´Ð¸ Ð¸ÐºÐ¾Ð½ÐºÐ¸ Ð² png">
            <a:extLst>
              <a:ext uri="{FF2B5EF4-FFF2-40B4-BE49-F238E27FC236}">
                <a16:creationId xmlns:a16="http://schemas.microsoft.com/office/drawing/2014/main" xmlns="" id="{5D7F528F-F2CC-4602-9500-D0722EE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9" y="1606372"/>
            <a:ext cx="665210" cy="7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11">
            <a:extLst>
              <a:ext uri="{FF2B5EF4-FFF2-40B4-BE49-F238E27FC236}">
                <a16:creationId xmlns:a16="http://schemas.microsoft.com/office/drawing/2014/main" xmlns="" id="{8BD9F79E-0995-4C06-87C2-C545F0872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396" y="2822553"/>
            <a:ext cx="2019474" cy="11695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Для участия в конкурсе потенциальные поставщики обязаны:</a:t>
            </a:r>
          </a:p>
        </p:txBody>
      </p:sp>
      <p:sp>
        <p:nvSpPr>
          <p:cNvPr id="55" name="TextBox 17">
            <a:extLst>
              <a:ext uri="{FF2B5EF4-FFF2-40B4-BE49-F238E27FC236}">
                <a16:creationId xmlns:a16="http://schemas.microsoft.com/office/drawing/2014/main" xmlns="" id="{5A45AC8C-15B1-49EF-B068-5270678F9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09" y="2335773"/>
            <a:ext cx="72628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050" b="1" dirty="0">
                <a:solidFill>
                  <a:srgbClr val="024C7D"/>
                </a:solidFill>
                <a:latin typeface="Calibri" panose="020F0502020204030204"/>
              </a:rPr>
              <a:t>Заказчик</a:t>
            </a:r>
          </a:p>
        </p:txBody>
      </p:sp>
      <p:sp>
        <p:nvSpPr>
          <p:cNvPr id="56" name="Прямоугольник с двумя усеченными противолежащими углами 20">
            <a:extLst>
              <a:ext uri="{FF2B5EF4-FFF2-40B4-BE49-F238E27FC236}">
                <a16:creationId xmlns:a16="http://schemas.microsoft.com/office/drawing/2014/main" xmlns="" id="{9C7F9C61-37F2-4B0A-8680-07471873ACB7}"/>
              </a:ext>
            </a:extLst>
          </p:cNvPr>
          <p:cNvSpPr/>
          <p:nvPr/>
        </p:nvSpPr>
        <p:spPr>
          <a:xfrm>
            <a:off x="961233" y="3726087"/>
            <a:ext cx="2914650" cy="844153"/>
          </a:xfrm>
          <a:prstGeom prst="snip2DiagRect">
            <a:avLst>
              <a:gd name="adj1" fmla="val 50000"/>
              <a:gd name="adj2" fmla="val 50000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Реестр ТРУ 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(матрица)</a:t>
            </a:r>
          </a:p>
        </p:txBody>
      </p:sp>
      <p:sp>
        <p:nvSpPr>
          <p:cNvPr id="57" name="TextBox 41">
            <a:extLst>
              <a:ext uri="{FF2B5EF4-FFF2-40B4-BE49-F238E27FC236}">
                <a16:creationId xmlns:a16="http://schemas.microsoft.com/office/drawing/2014/main" xmlns="" id="{E6A8C12F-AFC0-4A38-9D30-BC3EB56AA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23" y="4842866"/>
            <a:ext cx="1472803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200" b="1" dirty="0">
                <a:solidFill>
                  <a:srgbClr val="090A4B"/>
                </a:solidFill>
                <a:cs typeface="Arial" panose="020B0604020202020204" pitchFamily="34" charset="0"/>
              </a:rPr>
              <a:t>Включает в себя отечественные ТРУ </a:t>
            </a: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581857A2-F254-4A97-A642-F7C0E92D751B}"/>
              </a:ext>
            </a:extLst>
          </p:cNvPr>
          <p:cNvCxnSpPr>
            <a:cxnSpLocks/>
          </p:cNvCxnSpPr>
          <p:nvPr/>
        </p:nvCxnSpPr>
        <p:spPr>
          <a:xfrm flipH="1" flipV="1">
            <a:off x="5280143" y="5137543"/>
            <a:ext cx="1387631" cy="1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Скругленный прямоугольник 71">
            <a:extLst>
              <a:ext uri="{FF2B5EF4-FFF2-40B4-BE49-F238E27FC236}">
                <a16:creationId xmlns:a16="http://schemas.microsoft.com/office/drawing/2014/main" xmlns="" id="{4AF56639-B984-416A-9B5D-281BA9EDE710}"/>
              </a:ext>
            </a:extLst>
          </p:cNvPr>
          <p:cNvSpPr/>
          <p:nvPr/>
        </p:nvSpPr>
        <p:spPr>
          <a:xfrm>
            <a:off x="2844124" y="4828579"/>
            <a:ext cx="2436019" cy="689192"/>
          </a:xfrm>
          <a:prstGeom prst="roundRect">
            <a:avLst>
              <a:gd name="adj" fmla="val 790"/>
            </a:avLst>
          </a:prstGeom>
          <a:solidFill>
            <a:schemeClr val="bg1"/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>
              <a:solidFill>
                <a:prstClr val="white"/>
              </a:solidFill>
            </a:endParaRPr>
          </a:p>
        </p:txBody>
      </p:sp>
      <p:sp>
        <p:nvSpPr>
          <p:cNvPr id="60" name="Ромб 59">
            <a:extLst>
              <a:ext uri="{FF2B5EF4-FFF2-40B4-BE49-F238E27FC236}">
                <a16:creationId xmlns:a16="http://schemas.microsoft.com/office/drawing/2014/main" xmlns="" id="{0C377C49-8FE4-4384-9B9F-F4804C944E33}"/>
              </a:ext>
            </a:extLst>
          </p:cNvPr>
          <p:cNvSpPr/>
          <p:nvPr/>
        </p:nvSpPr>
        <p:spPr>
          <a:xfrm>
            <a:off x="7714331" y="3103633"/>
            <a:ext cx="394097" cy="386954"/>
          </a:xfrm>
          <a:prstGeom prst="diamond">
            <a:avLst/>
          </a:prstGeom>
          <a:solidFill>
            <a:srgbClr val="E5A40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xmlns="" id="{E692F952-2D62-4D6A-A7C2-641BAF2902B6}"/>
              </a:ext>
            </a:extLst>
          </p:cNvPr>
          <p:cNvCxnSpPr/>
          <p:nvPr/>
        </p:nvCxnSpPr>
        <p:spPr>
          <a:xfrm flipH="1">
            <a:off x="6840414" y="2226464"/>
            <a:ext cx="822722" cy="657225"/>
          </a:xfrm>
          <a:prstGeom prst="line">
            <a:avLst/>
          </a:prstGeom>
          <a:ln w="38100">
            <a:solidFill>
              <a:srgbClr val="E5A40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5F92B9C2-E8DA-45C4-ADE4-CBD82C0F591F}"/>
              </a:ext>
            </a:extLst>
          </p:cNvPr>
          <p:cNvCxnSpPr>
            <a:cxnSpLocks/>
          </p:cNvCxnSpPr>
          <p:nvPr/>
        </p:nvCxnSpPr>
        <p:spPr>
          <a:xfrm flipH="1">
            <a:off x="6923759" y="3358949"/>
            <a:ext cx="736996" cy="991"/>
          </a:xfrm>
          <a:prstGeom prst="line">
            <a:avLst/>
          </a:prstGeom>
          <a:ln w="38100">
            <a:solidFill>
              <a:srgbClr val="E5A40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xmlns="" id="{00CDF7BB-6795-491C-9DAC-B64989AC0E33}"/>
              </a:ext>
            </a:extLst>
          </p:cNvPr>
          <p:cNvCxnSpPr/>
          <p:nvPr/>
        </p:nvCxnSpPr>
        <p:spPr>
          <a:xfrm flipH="1">
            <a:off x="6923758" y="2777724"/>
            <a:ext cx="794147" cy="348853"/>
          </a:xfrm>
          <a:prstGeom prst="line">
            <a:avLst/>
          </a:prstGeom>
          <a:ln w="38100">
            <a:solidFill>
              <a:srgbClr val="E5A40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AC5CC0E9-0B0C-4BD7-A60E-1CC21929A881}"/>
              </a:ext>
            </a:extLst>
          </p:cNvPr>
          <p:cNvCxnSpPr>
            <a:cxnSpLocks/>
          </p:cNvCxnSpPr>
          <p:nvPr/>
        </p:nvCxnSpPr>
        <p:spPr>
          <a:xfrm flipH="1" flipV="1">
            <a:off x="1646949" y="4442347"/>
            <a:ext cx="5304" cy="323254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Скругленный прямоугольник 124">
            <a:extLst>
              <a:ext uri="{FF2B5EF4-FFF2-40B4-BE49-F238E27FC236}">
                <a16:creationId xmlns:a16="http://schemas.microsoft.com/office/drawing/2014/main" xmlns="" id="{63A38940-2078-490D-A44C-DBE21B480FC7}"/>
              </a:ext>
            </a:extLst>
          </p:cNvPr>
          <p:cNvSpPr/>
          <p:nvPr/>
        </p:nvSpPr>
        <p:spPr>
          <a:xfrm>
            <a:off x="6715398" y="4617321"/>
            <a:ext cx="4662514" cy="1408650"/>
          </a:xfrm>
          <a:prstGeom prst="roundRect">
            <a:avLst>
              <a:gd name="adj" fmla="val 5528"/>
            </a:avLst>
          </a:prstGeom>
          <a:solidFill>
            <a:schemeClr val="bg1"/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>
              <a:solidFill>
                <a:prstClr val="white"/>
              </a:solidFill>
            </a:endParaRPr>
          </a:p>
        </p:txBody>
      </p:sp>
      <p:sp>
        <p:nvSpPr>
          <p:cNvPr id="66" name="Прямоугольник с двумя усеченными противолежащими углами 125">
            <a:extLst>
              <a:ext uri="{FF2B5EF4-FFF2-40B4-BE49-F238E27FC236}">
                <a16:creationId xmlns:a16="http://schemas.microsoft.com/office/drawing/2014/main" xmlns="" id="{845B15FA-9075-4038-B47D-3AE6E2B1F676}"/>
              </a:ext>
            </a:extLst>
          </p:cNvPr>
          <p:cNvSpPr/>
          <p:nvPr/>
        </p:nvSpPr>
        <p:spPr>
          <a:xfrm>
            <a:off x="7779815" y="3837381"/>
            <a:ext cx="3593335" cy="580983"/>
          </a:xfrm>
          <a:prstGeom prst="snip2DiagRect">
            <a:avLst>
              <a:gd name="adj1" fmla="val 50000"/>
              <a:gd name="adj2" fmla="val 44535"/>
            </a:avLst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Быть отечественным субъектом рынка и использовать ОТП</a:t>
            </a:r>
          </a:p>
        </p:txBody>
      </p:sp>
      <p:sp>
        <p:nvSpPr>
          <p:cNvPr id="67" name="Прямоугольник с двумя усеченными противолежащими углами 64">
            <a:extLst>
              <a:ext uri="{FF2B5EF4-FFF2-40B4-BE49-F238E27FC236}">
                <a16:creationId xmlns:a16="http://schemas.microsoft.com/office/drawing/2014/main" xmlns="" id="{738B43BB-D284-403D-9704-9226E0470249}"/>
              </a:ext>
            </a:extLst>
          </p:cNvPr>
          <p:cNvSpPr/>
          <p:nvPr/>
        </p:nvSpPr>
        <p:spPr>
          <a:xfrm>
            <a:off x="7779815" y="2429437"/>
            <a:ext cx="3593335" cy="599568"/>
          </a:xfrm>
          <a:prstGeom prst="snip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членом Ассоциации, аккредитованной в НПП</a:t>
            </a:r>
          </a:p>
        </p:txBody>
      </p:sp>
      <p:sp>
        <p:nvSpPr>
          <p:cNvPr id="68" name="Прямоугольник с двумя усеченными противолежащими углами 65">
            <a:extLst>
              <a:ext uri="{FF2B5EF4-FFF2-40B4-BE49-F238E27FC236}">
                <a16:creationId xmlns:a16="http://schemas.microsoft.com/office/drawing/2014/main" xmlns="" id="{DF7D652D-14AD-4365-B65D-9AE1CFA16889}"/>
              </a:ext>
            </a:extLst>
          </p:cNvPr>
          <p:cNvSpPr/>
          <p:nvPr/>
        </p:nvSpPr>
        <p:spPr>
          <a:xfrm>
            <a:off x="7779815" y="1718575"/>
            <a:ext cx="3593335" cy="599568"/>
          </a:xfrm>
          <a:prstGeom prst="snip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Иметь опыт работы в данной сфере и др.</a:t>
            </a:r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xmlns="" id="{EABE6CBB-3451-436A-945C-2E1DEC7C5005}"/>
              </a:ext>
            </a:extLst>
          </p:cNvPr>
          <p:cNvCxnSpPr>
            <a:cxnSpLocks/>
          </p:cNvCxnSpPr>
          <p:nvPr/>
        </p:nvCxnSpPr>
        <p:spPr>
          <a:xfrm flipH="1" flipV="1">
            <a:off x="6840415" y="3602828"/>
            <a:ext cx="820340" cy="231376"/>
          </a:xfrm>
          <a:prstGeom prst="line">
            <a:avLst/>
          </a:prstGeom>
          <a:ln w="38100">
            <a:solidFill>
              <a:srgbClr val="E5A40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41">
            <a:extLst>
              <a:ext uri="{FF2B5EF4-FFF2-40B4-BE49-F238E27FC236}">
                <a16:creationId xmlns:a16="http://schemas.microsoft.com/office/drawing/2014/main" xmlns="" id="{D22EC7F3-158C-4539-983F-3AB1A2574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494" y="4836913"/>
            <a:ext cx="24003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200" b="1" dirty="0">
                <a:solidFill>
                  <a:srgbClr val="090A4B"/>
                </a:solidFill>
                <a:cs typeface="Arial" panose="020B0604020202020204" pitchFamily="34" charset="0"/>
              </a:rPr>
              <a:t>Формирует рейтинг среди отечественных участников рынка </a:t>
            </a:r>
          </a:p>
        </p:txBody>
      </p:sp>
      <p:sp>
        <p:nvSpPr>
          <p:cNvPr id="71" name="TextBox 41">
            <a:extLst>
              <a:ext uri="{FF2B5EF4-FFF2-40B4-BE49-F238E27FC236}">
                <a16:creationId xmlns:a16="http://schemas.microsoft.com/office/drawing/2014/main" xmlns="" id="{D46FEC17-6EAF-42BD-86A7-E265D997C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217" y="4709608"/>
            <a:ext cx="427785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200" b="1" dirty="0">
                <a:solidFill>
                  <a:prstClr val="black"/>
                </a:solidFill>
                <a:cs typeface="Arial" panose="020B0604020202020204" pitchFamily="34" charset="0"/>
              </a:rPr>
              <a:t>Рейтинг формируется на основании установленных критериев, в </a:t>
            </a:r>
            <a:r>
              <a:rPr lang="ru-RU" altLang="ru-RU" sz="1200" b="1" dirty="0" err="1">
                <a:solidFill>
                  <a:prstClr val="black"/>
                </a:solidFill>
                <a:cs typeface="Arial" panose="020B0604020202020204" pitchFamily="34" charset="0"/>
              </a:rPr>
              <a:t>т.ч</a:t>
            </a:r>
            <a:r>
              <a:rPr lang="ru-RU" altLang="ru-RU" sz="1200" b="1" dirty="0">
                <a:solidFill>
                  <a:prstClr val="black"/>
                </a:solidFill>
                <a:cs typeface="Arial" panose="020B0604020202020204" pitchFamily="34" charset="0"/>
              </a:rPr>
              <a:t>. уплаченных налогов; опыта работы; финансовой устойчивости; производственной мощности; использования ОТП, а также на основании рекомендаций отраслевой ассоциации и др.</a:t>
            </a:r>
          </a:p>
        </p:txBody>
      </p:sp>
      <p:sp>
        <p:nvSpPr>
          <p:cNvPr id="72" name="Пятиугольник 2">
            <a:extLst>
              <a:ext uri="{FF2B5EF4-FFF2-40B4-BE49-F238E27FC236}">
                <a16:creationId xmlns:a16="http://schemas.microsoft.com/office/drawing/2014/main" xmlns="" id="{EF7EA456-7B53-4119-91B1-6C45AD5D2E39}"/>
              </a:ext>
            </a:extLst>
          </p:cNvPr>
          <p:cNvSpPr/>
          <p:nvPr/>
        </p:nvSpPr>
        <p:spPr>
          <a:xfrm>
            <a:off x="1465733" y="1806793"/>
            <a:ext cx="1949377" cy="539353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 конкурс на реализацию проекта</a:t>
            </a:r>
          </a:p>
        </p:txBody>
      </p:sp>
      <p:sp>
        <p:nvSpPr>
          <p:cNvPr id="73" name="Ромб 72">
            <a:extLst>
              <a:ext uri="{FF2B5EF4-FFF2-40B4-BE49-F238E27FC236}">
                <a16:creationId xmlns:a16="http://schemas.microsoft.com/office/drawing/2014/main" xmlns="" id="{44FFA249-C83B-4BD8-ACDD-8091760FEFC3}"/>
              </a:ext>
            </a:extLst>
          </p:cNvPr>
          <p:cNvSpPr/>
          <p:nvPr/>
        </p:nvSpPr>
        <p:spPr>
          <a:xfrm>
            <a:off x="7712109" y="2361599"/>
            <a:ext cx="395288" cy="386953"/>
          </a:xfrm>
          <a:prstGeom prst="diamond">
            <a:avLst/>
          </a:prstGeom>
          <a:solidFill>
            <a:srgbClr val="E5A40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4" name="Ромб 73">
            <a:extLst>
              <a:ext uri="{FF2B5EF4-FFF2-40B4-BE49-F238E27FC236}">
                <a16:creationId xmlns:a16="http://schemas.microsoft.com/office/drawing/2014/main" xmlns="" id="{6024EE66-C005-4606-8128-BDC229A4E2D9}"/>
              </a:ext>
            </a:extLst>
          </p:cNvPr>
          <p:cNvSpPr/>
          <p:nvPr/>
        </p:nvSpPr>
        <p:spPr>
          <a:xfrm>
            <a:off x="7712109" y="1638781"/>
            <a:ext cx="395288" cy="388144"/>
          </a:xfrm>
          <a:prstGeom prst="diamond">
            <a:avLst/>
          </a:prstGeom>
          <a:solidFill>
            <a:srgbClr val="E5A40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A19873A9-4428-4DDB-AECC-C66E7DDB7E58}"/>
              </a:ext>
            </a:extLst>
          </p:cNvPr>
          <p:cNvCxnSpPr>
            <a:cxnSpLocks/>
          </p:cNvCxnSpPr>
          <p:nvPr/>
        </p:nvCxnSpPr>
        <p:spPr>
          <a:xfrm flipV="1">
            <a:off x="3215598" y="4442347"/>
            <a:ext cx="0" cy="338559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2" descr="Открытый конкурс по 44-ФЗ (223-ФЗ) – «ТендерВед»">
            <a:extLst>
              <a:ext uri="{FF2B5EF4-FFF2-40B4-BE49-F238E27FC236}">
                <a16:creationId xmlns:a16="http://schemas.microsoft.com/office/drawing/2014/main" xmlns="" id="{0E98073D-F88C-4526-8768-BE475448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16" y="1821238"/>
            <a:ext cx="906067" cy="8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 descr="Список – Бесплатные иконки: бизнес">
            <a:extLst>
              <a:ext uri="{FF2B5EF4-FFF2-40B4-BE49-F238E27FC236}">
                <a16:creationId xmlns:a16="http://schemas.microsoft.com/office/drawing/2014/main" xmlns="" id="{30DE3E83-5390-47B6-ABDE-4AE5C5D46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32" y="3832752"/>
            <a:ext cx="513783" cy="5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Ромб 77">
            <a:extLst>
              <a:ext uri="{FF2B5EF4-FFF2-40B4-BE49-F238E27FC236}">
                <a16:creationId xmlns:a16="http://schemas.microsoft.com/office/drawing/2014/main" xmlns="" id="{5A3C9DC0-B4B7-4811-8081-491F6CEBB89B}"/>
              </a:ext>
            </a:extLst>
          </p:cNvPr>
          <p:cNvSpPr/>
          <p:nvPr/>
        </p:nvSpPr>
        <p:spPr>
          <a:xfrm>
            <a:off x="7713300" y="3732979"/>
            <a:ext cx="394097" cy="386954"/>
          </a:xfrm>
          <a:prstGeom prst="diamond">
            <a:avLst/>
          </a:prstGeom>
          <a:solidFill>
            <a:srgbClr val="E5A40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2053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319315" y="239522"/>
            <a:ext cx="1074097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ПРЕДЛАГАЕТСЯ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899886"/>
            <a:ext cx="113891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">
            <a:extLst>
              <a:ext uri="{FF2B5EF4-FFF2-40B4-BE49-F238E27FC236}">
                <a16:creationId xmlns:a16="http://schemas.microsoft.com/office/drawing/2014/main" xmlns="" id="{206C26C8-6B97-457D-B63F-DBFBF36C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0" name="Группа 129">
            <a:extLst>
              <a:ext uri="{FF2B5EF4-FFF2-40B4-BE49-F238E27FC236}">
                <a16:creationId xmlns:a16="http://schemas.microsoft.com/office/drawing/2014/main" xmlns="" id="{3889CF39-6BD3-4092-80E9-7CF45C5F6E1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72273" y="1821656"/>
            <a:ext cx="9884778" cy="2615406"/>
            <a:chOff x="7875711" y="4726287"/>
            <a:chExt cx="494379" cy="261095"/>
          </a:xfrm>
        </p:grpSpPr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xmlns="" id="{BF3576DB-9621-4AC1-8463-F04FE51EB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5711" y="4987382"/>
              <a:ext cx="494379" cy="0"/>
            </a:xfrm>
            <a:prstGeom prst="line">
              <a:avLst/>
            </a:prstGeom>
            <a:ln w="38100">
              <a:solidFill>
                <a:srgbClr val="00B0F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xmlns="" id="{8DC6E201-9BBA-4FCE-BD7D-DE2EB1D57D29}"/>
                </a:ext>
              </a:extLst>
            </p:cNvPr>
            <p:cNvCxnSpPr/>
            <p:nvPr/>
          </p:nvCxnSpPr>
          <p:spPr>
            <a:xfrm flipH="1">
              <a:off x="7875711" y="4726989"/>
              <a:ext cx="0" cy="26039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xmlns="" id="{849F2BAF-19B2-4B63-8AA8-3D237AB8D7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6100" y="4726287"/>
              <a:ext cx="42555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Пятиугольник 80">
            <a:extLst>
              <a:ext uri="{FF2B5EF4-FFF2-40B4-BE49-F238E27FC236}">
                <a16:creationId xmlns:a16="http://schemas.microsoft.com/office/drawing/2014/main" xmlns="" id="{CBDE7EAE-BD52-474E-AC88-6AEDDA554F29}"/>
              </a:ext>
            </a:extLst>
          </p:cNvPr>
          <p:cNvSpPr/>
          <p:nvPr/>
        </p:nvSpPr>
        <p:spPr>
          <a:xfrm>
            <a:off x="6089459" y="1872855"/>
            <a:ext cx="1943097" cy="55976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ТЭО</a:t>
            </a:r>
          </a:p>
        </p:txBody>
      </p:sp>
      <p:sp>
        <p:nvSpPr>
          <p:cNvPr id="105" name="Пятиугольник 82">
            <a:extLst>
              <a:ext uri="{FF2B5EF4-FFF2-40B4-BE49-F238E27FC236}">
                <a16:creationId xmlns:a16="http://schemas.microsoft.com/office/drawing/2014/main" xmlns="" id="{5DABAB18-D292-43B7-81D5-096C14C054A2}"/>
              </a:ext>
            </a:extLst>
          </p:cNvPr>
          <p:cNvSpPr/>
          <p:nvPr/>
        </p:nvSpPr>
        <p:spPr>
          <a:xfrm>
            <a:off x="8694444" y="1874043"/>
            <a:ext cx="1943100" cy="557022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Экспертиза ТЭО</a:t>
            </a:r>
          </a:p>
        </p:txBody>
      </p:sp>
      <p:sp>
        <p:nvSpPr>
          <p:cNvPr id="106" name="Пятиугольник 83">
            <a:extLst>
              <a:ext uri="{FF2B5EF4-FFF2-40B4-BE49-F238E27FC236}">
                <a16:creationId xmlns:a16="http://schemas.microsoft.com/office/drawing/2014/main" xmlns="" id="{93C0DBAD-0D61-49B9-8824-D41AA174D772}"/>
              </a:ext>
            </a:extLst>
          </p:cNvPr>
          <p:cNvSpPr/>
          <p:nvPr/>
        </p:nvSpPr>
        <p:spPr>
          <a:xfrm flipH="1">
            <a:off x="4979193" y="4508342"/>
            <a:ext cx="2289572" cy="63789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Экспертиза ПСД </a:t>
            </a: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Госэкспертиза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частные</a:t>
            </a: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Пятиугольник 92">
            <a:extLst>
              <a:ext uri="{FF2B5EF4-FFF2-40B4-BE49-F238E27FC236}">
                <a16:creationId xmlns:a16="http://schemas.microsoft.com/office/drawing/2014/main" xmlns="" id="{8F292FA1-BC6F-4D7D-9D61-32A13BDE1FB8}"/>
              </a:ext>
            </a:extLst>
          </p:cNvPr>
          <p:cNvSpPr/>
          <p:nvPr/>
        </p:nvSpPr>
        <p:spPr>
          <a:xfrm flipH="1">
            <a:off x="8269962" y="4529773"/>
            <a:ext cx="2400300" cy="648894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по выбору </a:t>
            </a: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подрядчика на разработку ПСД</a:t>
            </a:r>
          </a:p>
        </p:txBody>
      </p:sp>
      <p:sp>
        <p:nvSpPr>
          <p:cNvPr id="108" name="Пятиугольник 79">
            <a:extLst>
              <a:ext uri="{FF2B5EF4-FFF2-40B4-BE49-F238E27FC236}">
                <a16:creationId xmlns:a16="http://schemas.microsoft.com/office/drawing/2014/main" xmlns="" id="{FB773D97-0AA7-4483-A181-4224B9DCFD5F}"/>
              </a:ext>
            </a:extLst>
          </p:cNvPr>
          <p:cNvSpPr/>
          <p:nvPr/>
        </p:nvSpPr>
        <p:spPr>
          <a:xfrm>
            <a:off x="3356160" y="1877616"/>
            <a:ext cx="1854033" cy="559765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по выбору подрядчика на </a:t>
            </a: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разработку ТЭО</a:t>
            </a:r>
          </a:p>
        </p:txBody>
      </p:sp>
      <p:sp>
        <p:nvSpPr>
          <p:cNvPr id="109" name="Ромб 108">
            <a:extLst>
              <a:ext uri="{FF2B5EF4-FFF2-40B4-BE49-F238E27FC236}">
                <a16:creationId xmlns:a16="http://schemas.microsoft.com/office/drawing/2014/main" xmlns="" id="{4048EF15-70AD-463D-A951-3E71E56000DE}"/>
              </a:ext>
            </a:extLst>
          </p:cNvPr>
          <p:cNvSpPr/>
          <p:nvPr/>
        </p:nvSpPr>
        <p:spPr>
          <a:xfrm>
            <a:off x="10480355" y="4258088"/>
            <a:ext cx="394097" cy="386954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0" name="Ромб 109">
            <a:extLst>
              <a:ext uri="{FF2B5EF4-FFF2-40B4-BE49-F238E27FC236}">
                <a16:creationId xmlns:a16="http://schemas.microsoft.com/office/drawing/2014/main" xmlns="" id="{9E6C97B3-7D6F-4443-9680-0F923F1C2452}"/>
              </a:ext>
            </a:extLst>
          </p:cNvPr>
          <p:cNvSpPr/>
          <p:nvPr/>
        </p:nvSpPr>
        <p:spPr>
          <a:xfrm>
            <a:off x="7089605" y="4249380"/>
            <a:ext cx="394097" cy="386953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1" name="Ромб 110">
            <a:extLst>
              <a:ext uri="{FF2B5EF4-FFF2-40B4-BE49-F238E27FC236}">
                <a16:creationId xmlns:a16="http://schemas.microsoft.com/office/drawing/2014/main" xmlns="" id="{8EF2BF92-F4FD-49B2-9956-98A0E2E7DE1C}"/>
              </a:ext>
            </a:extLst>
          </p:cNvPr>
          <p:cNvSpPr/>
          <p:nvPr/>
        </p:nvSpPr>
        <p:spPr>
          <a:xfrm>
            <a:off x="5901341" y="1596629"/>
            <a:ext cx="394097" cy="388144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2" name="Ромб 111">
            <a:extLst>
              <a:ext uri="{FF2B5EF4-FFF2-40B4-BE49-F238E27FC236}">
                <a16:creationId xmlns:a16="http://schemas.microsoft.com/office/drawing/2014/main" xmlns="" id="{7599EE4F-4BBB-460E-8F9D-8CC91656FF3C}"/>
              </a:ext>
            </a:extLst>
          </p:cNvPr>
          <p:cNvSpPr/>
          <p:nvPr/>
        </p:nvSpPr>
        <p:spPr>
          <a:xfrm>
            <a:off x="3158517" y="1588294"/>
            <a:ext cx="395288" cy="385763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3" name="Ромб 112">
            <a:extLst>
              <a:ext uri="{FF2B5EF4-FFF2-40B4-BE49-F238E27FC236}">
                <a16:creationId xmlns:a16="http://schemas.microsoft.com/office/drawing/2014/main" xmlns="" id="{518BDA27-60A6-49D3-A033-7654E995594A}"/>
              </a:ext>
            </a:extLst>
          </p:cNvPr>
          <p:cNvSpPr/>
          <p:nvPr/>
        </p:nvSpPr>
        <p:spPr>
          <a:xfrm>
            <a:off x="8496154" y="1619496"/>
            <a:ext cx="394097" cy="386953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xmlns="" id="{4A98855F-D568-4AA2-B953-E0CAC1A61642}"/>
              </a:ext>
            </a:extLst>
          </p:cNvPr>
          <p:cNvSpPr/>
          <p:nvPr/>
        </p:nvSpPr>
        <p:spPr>
          <a:xfrm>
            <a:off x="2838423" y="2739030"/>
            <a:ext cx="2377361" cy="13641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Верификация/допуск потенциальных участников к конкурсу, состоящих только в Реестре, путем интеграции с порталом ГЗ</a:t>
            </a: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xmlns="" id="{CDD89B49-6F5F-4972-8A08-C48159ECCB56}"/>
              </a:ext>
            </a:extLst>
          </p:cNvPr>
          <p:cNvSpPr/>
          <p:nvPr/>
        </p:nvSpPr>
        <p:spPr>
          <a:xfrm>
            <a:off x="5579003" y="2739030"/>
            <a:ext cx="2643785" cy="1345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Закладывание в ТЭО материалов и оборудований, включенных в Реестр. Использование импорта только при отсутствии ОТП в Реестре. Контроль применения ОТП путем интеграции с АГСК-3. </a:t>
            </a:r>
          </a:p>
        </p:txBody>
      </p:sp>
      <p:pic>
        <p:nvPicPr>
          <p:cNvPr id="116" name="Picture 4" descr="ÐÐ°ÑÑÐ¸Ð½ÐºÐ¸ Ð¿Ð¾ Ð·Ð°Ð¿ÑÐ¾ÑÑ Ð»ÑÐ´Ð¸ Ð¸ÐºÐ¾Ð½ÐºÐ¸ Ð² png">
            <a:extLst>
              <a:ext uri="{FF2B5EF4-FFF2-40B4-BE49-F238E27FC236}">
                <a16:creationId xmlns:a16="http://schemas.microsoft.com/office/drawing/2014/main" xmlns="" id="{58064A95-58A5-4B73-BB90-ECB382DD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5" y="2245580"/>
            <a:ext cx="667390" cy="75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Пятиугольник 36">
            <a:extLst>
              <a:ext uri="{FF2B5EF4-FFF2-40B4-BE49-F238E27FC236}">
                <a16:creationId xmlns:a16="http://schemas.microsoft.com/office/drawing/2014/main" xmlns="" id="{FC88EBB2-062A-4637-9134-0835BD86BD1B}"/>
              </a:ext>
            </a:extLst>
          </p:cNvPr>
          <p:cNvSpPr/>
          <p:nvPr/>
        </p:nvSpPr>
        <p:spPr>
          <a:xfrm flipH="1">
            <a:off x="1786510" y="4508342"/>
            <a:ext cx="1932384" cy="59076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(рынок)</a:t>
            </a: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xmlns="" id="{B08CB3F0-0A15-4C8A-BD98-D60C3CFEE953}"/>
              </a:ext>
            </a:extLst>
          </p:cNvPr>
          <p:cNvSpPr/>
          <p:nvPr/>
        </p:nvSpPr>
        <p:spPr>
          <a:xfrm>
            <a:off x="8527480" y="2739030"/>
            <a:ext cx="2179199" cy="7630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применением ОТП, путем интеграции Реестра с порталом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psd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xmlns="" id="{1F922528-EB26-46F3-AF0B-408AA11374AA}"/>
              </a:ext>
            </a:extLst>
          </p:cNvPr>
          <p:cNvSpPr/>
          <p:nvPr/>
        </p:nvSpPr>
        <p:spPr>
          <a:xfrm>
            <a:off x="8148579" y="5479821"/>
            <a:ext cx="2888396" cy="9761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Верификация/допуск потенциальных участников к конкурсу, состоящих только в Реестре, путем интеграции с порталом ГЗ</a:t>
            </a: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xmlns="" id="{584E5610-6466-4D7A-A56D-DDCE2A7D23BF}"/>
              </a:ext>
            </a:extLst>
          </p:cNvPr>
          <p:cNvSpPr/>
          <p:nvPr/>
        </p:nvSpPr>
        <p:spPr>
          <a:xfrm>
            <a:off x="4622379" y="5463152"/>
            <a:ext cx="2633289" cy="10091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применением ОТП, путем интеграции Реестра с порталом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psd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xmlns="" id="{CBE50FEB-9162-41C7-B984-295CC8C4B984}"/>
              </a:ext>
            </a:extLst>
          </p:cNvPr>
          <p:cNvSpPr/>
          <p:nvPr/>
        </p:nvSpPr>
        <p:spPr>
          <a:xfrm>
            <a:off x="1298354" y="5483392"/>
            <a:ext cx="2394347" cy="976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применением ОТП, путем интеграции Реестра с е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Qurylys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xmlns="" id="{9F1D1209-00F1-4B4F-AD28-0F1EB6F0D902}"/>
              </a:ext>
            </a:extLst>
          </p:cNvPr>
          <p:cNvCxnSpPr>
            <a:cxnSpLocks/>
          </p:cNvCxnSpPr>
          <p:nvPr/>
        </p:nvCxnSpPr>
        <p:spPr bwMode="auto">
          <a:xfrm flipH="1">
            <a:off x="2340501" y="1821656"/>
            <a:ext cx="4" cy="75425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Ромб 127">
            <a:extLst>
              <a:ext uri="{FF2B5EF4-FFF2-40B4-BE49-F238E27FC236}">
                <a16:creationId xmlns:a16="http://schemas.microsoft.com/office/drawing/2014/main" xmlns="" id="{BA655F53-5CCC-4B7C-9E04-F79B751C0E9A}"/>
              </a:ext>
            </a:extLst>
          </p:cNvPr>
          <p:cNvSpPr/>
          <p:nvPr/>
        </p:nvSpPr>
        <p:spPr>
          <a:xfrm>
            <a:off x="3521846" y="4249380"/>
            <a:ext cx="394097" cy="386953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0" name="Пятиугольник 78">
            <a:extLst>
              <a:ext uri="{FF2B5EF4-FFF2-40B4-BE49-F238E27FC236}">
                <a16:creationId xmlns:a16="http://schemas.microsoft.com/office/drawing/2014/main" xmlns="" id="{8E52752B-CC1A-4E5B-A78C-C02BAA5EEE08}"/>
              </a:ext>
            </a:extLst>
          </p:cNvPr>
          <p:cNvSpPr/>
          <p:nvPr/>
        </p:nvSpPr>
        <p:spPr>
          <a:xfrm>
            <a:off x="1525928" y="2575914"/>
            <a:ext cx="1154174" cy="412909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</a:t>
            </a:r>
          </a:p>
        </p:txBody>
      </p:sp>
      <p:sp>
        <p:nvSpPr>
          <p:cNvPr id="131" name="Ромб 130">
            <a:extLst>
              <a:ext uri="{FF2B5EF4-FFF2-40B4-BE49-F238E27FC236}">
                <a16:creationId xmlns:a16="http://schemas.microsoft.com/office/drawing/2014/main" xmlns="" id="{9C8F8CF4-F8CB-4C1B-A50A-3EB170096DF8}"/>
              </a:ext>
            </a:extLst>
          </p:cNvPr>
          <p:cNvSpPr/>
          <p:nvPr/>
        </p:nvSpPr>
        <p:spPr>
          <a:xfrm>
            <a:off x="1783424" y="2281831"/>
            <a:ext cx="395288" cy="388144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32" name="Прямая со стрелкой 131">
            <a:extLst>
              <a:ext uri="{FF2B5EF4-FFF2-40B4-BE49-F238E27FC236}">
                <a16:creationId xmlns:a16="http://schemas.microsoft.com/office/drawing/2014/main" xmlns="" id="{F6E7AB36-C770-4BD3-8E53-94C72C84F38E}"/>
              </a:ext>
            </a:extLst>
          </p:cNvPr>
          <p:cNvCxnSpPr>
            <a:cxnSpLocks/>
          </p:cNvCxnSpPr>
          <p:nvPr/>
        </p:nvCxnSpPr>
        <p:spPr>
          <a:xfrm>
            <a:off x="4194256" y="2415448"/>
            <a:ext cx="0" cy="291898"/>
          </a:xfrm>
          <a:prstGeom prst="straightConnector1">
            <a:avLst/>
          </a:prstGeom>
          <a:ln w="38100">
            <a:solidFill>
              <a:srgbClr val="EA9C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>
            <a:extLst>
              <a:ext uri="{FF2B5EF4-FFF2-40B4-BE49-F238E27FC236}">
                <a16:creationId xmlns:a16="http://schemas.microsoft.com/office/drawing/2014/main" xmlns="" id="{F84FF6C6-4D3B-48E2-966F-7BC485BB0D1A}"/>
              </a:ext>
            </a:extLst>
          </p:cNvPr>
          <p:cNvCxnSpPr>
            <a:cxnSpLocks/>
          </p:cNvCxnSpPr>
          <p:nvPr/>
        </p:nvCxnSpPr>
        <p:spPr>
          <a:xfrm>
            <a:off x="6855279" y="2415448"/>
            <a:ext cx="0" cy="291898"/>
          </a:xfrm>
          <a:prstGeom prst="straightConnector1">
            <a:avLst/>
          </a:prstGeom>
          <a:ln w="38100">
            <a:solidFill>
              <a:srgbClr val="EA9C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 стрелкой 133">
            <a:extLst>
              <a:ext uri="{FF2B5EF4-FFF2-40B4-BE49-F238E27FC236}">
                <a16:creationId xmlns:a16="http://schemas.microsoft.com/office/drawing/2014/main" xmlns="" id="{9D3B8C1C-B17C-4A54-A218-176DF5DE2C2C}"/>
              </a:ext>
            </a:extLst>
          </p:cNvPr>
          <p:cNvCxnSpPr>
            <a:cxnSpLocks/>
          </p:cNvCxnSpPr>
          <p:nvPr/>
        </p:nvCxnSpPr>
        <p:spPr>
          <a:xfrm>
            <a:off x="9669218" y="2431065"/>
            <a:ext cx="0" cy="291898"/>
          </a:xfrm>
          <a:prstGeom prst="straightConnector1">
            <a:avLst/>
          </a:prstGeom>
          <a:ln w="38100">
            <a:solidFill>
              <a:srgbClr val="EA9C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>
            <a:extLst>
              <a:ext uri="{FF2B5EF4-FFF2-40B4-BE49-F238E27FC236}">
                <a16:creationId xmlns:a16="http://schemas.microsoft.com/office/drawing/2014/main" xmlns="" id="{F965E97C-16C0-4778-8FE5-F00E00A2AE91}"/>
              </a:ext>
            </a:extLst>
          </p:cNvPr>
          <p:cNvCxnSpPr>
            <a:cxnSpLocks/>
          </p:cNvCxnSpPr>
          <p:nvPr/>
        </p:nvCxnSpPr>
        <p:spPr>
          <a:xfrm>
            <a:off x="9457262" y="5187923"/>
            <a:ext cx="0" cy="291898"/>
          </a:xfrm>
          <a:prstGeom prst="straightConnector1">
            <a:avLst/>
          </a:prstGeom>
          <a:ln w="38100">
            <a:solidFill>
              <a:srgbClr val="EA9C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 стрелкой 135">
            <a:extLst>
              <a:ext uri="{FF2B5EF4-FFF2-40B4-BE49-F238E27FC236}">
                <a16:creationId xmlns:a16="http://schemas.microsoft.com/office/drawing/2014/main" xmlns="" id="{A651AA35-311F-49EA-B337-1BC59BC14664}"/>
              </a:ext>
            </a:extLst>
          </p:cNvPr>
          <p:cNvCxnSpPr>
            <a:cxnSpLocks/>
          </p:cNvCxnSpPr>
          <p:nvPr/>
        </p:nvCxnSpPr>
        <p:spPr>
          <a:xfrm>
            <a:off x="6095999" y="5148827"/>
            <a:ext cx="0" cy="291898"/>
          </a:xfrm>
          <a:prstGeom prst="straightConnector1">
            <a:avLst/>
          </a:prstGeom>
          <a:ln w="38100">
            <a:solidFill>
              <a:srgbClr val="EA9C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xmlns="" id="{807F1CFF-9202-4D2F-9E2C-AD3E914E59FD}"/>
              </a:ext>
            </a:extLst>
          </p:cNvPr>
          <p:cNvCxnSpPr>
            <a:cxnSpLocks/>
          </p:cNvCxnSpPr>
          <p:nvPr/>
        </p:nvCxnSpPr>
        <p:spPr>
          <a:xfrm>
            <a:off x="2685159" y="5148827"/>
            <a:ext cx="0" cy="291898"/>
          </a:xfrm>
          <a:prstGeom prst="straightConnector1">
            <a:avLst/>
          </a:prstGeom>
          <a:ln w="38100">
            <a:solidFill>
              <a:srgbClr val="EA9C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312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53238" y="85245"/>
            <a:ext cx="11970616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Полная и объективная картина по приоритетным инвестпроектам в цифровом формате </a:t>
            </a: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дэшборде Правительства (ППРК)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188686" y="1001486"/>
            <a:ext cx="118557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">
            <a:extLst>
              <a:ext uri="{FF2B5EF4-FFF2-40B4-BE49-F238E27FC236}">
                <a16:creationId xmlns:a16="http://schemas.microsoft.com/office/drawing/2014/main" xmlns="" id="{206C26C8-6B97-457D-B63F-DBFBF36C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8AF1793-6FB4-460B-A7BD-96F3CFC18597}"/>
              </a:ext>
            </a:extLst>
          </p:cNvPr>
          <p:cNvSpPr txBox="1"/>
          <p:nvPr/>
        </p:nvSpPr>
        <p:spPr>
          <a:xfrm>
            <a:off x="837347" y="1773140"/>
            <a:ext cx="506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25" b="1">
                <a:solidFill>
                  <a:srgbClr val="0812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sz="1800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Четкие критерии по включению в Реестр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A5A8918-D5D0-4AB2-82D3-E0AC1B604DA7}"/>
              </a:ext>
            </a:extLst>
          </p:cNvPr>
          <p:cNvSpPr txBox="1"/>
          <p:nvPr/>
        </p:nvSpPr>
        <p:spPr>
          <a:xfrm>
            <a:off x="837347" y="3780603"/>
            <a:ext cx="545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Свод всех приоритетных инвестпроектов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9554CD0-A090-42E2-BEF6-31B0613D87CA}"/>
              </a:ext>
            </a:extLst>
          </p:cNvPr>
          <p:cNvSpPr txBox="1"/>
          <p:nvPr/>
        </p:nvSpPr>
        <p:spPr>
          <a:xfrm>
            <a:off x="884460" y="4997890"/>
            <a:ext cx="506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25" b="1">
                <a:solidFill>
                  <a:srgbClr val="0812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sz="1800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Сквозной контроль реализации инвестпроектов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8B6DD25-6775-49C4-AA73-8ED8A209DC48}"/>
              </a:ext>
            </a:extLst>
          </p:cNvPr>
          <p:cNvSpPr txBox="1"/>
          <p:nvPr/>
        </p:nvSpPr>
        <p:spPr>
          <a:xfrm>
            <a:off x="6429555" y="5570135"/>
            <a:ext cx="3343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Самореализуемые</a:t>
            </a:r>
            <a:r>
              <a:rPr lang="ru-RU" sz="1600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A0A9953-2592-423C-8A65-D9394415AD65}"/>
              </a:ext>
            </a:extLst>
          </p:cNvPr>
          <p:cNvSpPr txBox="1"/>
          <p:nvPr/>
        </p:nvSpPr>
        <p:spPr>
          <a:xfrm>
            <a:off x="837347" y="2135449"/>
            <a:ext cx="4744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>
              <a:spcAft>
                <a:spcPts val="600"/>
              </a:spcAft>
              <a:buClr>
                <a:srgbClr val="4472C4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0E498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Соответствие приоритетному виду деятельности региона (района)</a:t>
            </a:r>
          </a:p>
          <a:p>
            <a:pPr marL="232172" indent="-232172">
              <a:spcAft>
                <a:spcPts val="600"/>
              </a:spcAft>
              <a:buClr>
                <a:srgbClr val="4472C4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Стоимость проекта </a:t>
            </a:r>
            <a:r>
              <a:rPr lang="ru-RU" sz="1400" dirty="0">
                <a:solidFill>
                  <a:srgbClr val="0E498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– от 100 млн. тенге</a:t>
            </a:r>
          </a:p>
          <a:p>
            <a:pPr marL="232172" indent="-232172">
              <a:spcAft>
                <a:spcPts val="600"/>
              </a:spcAft>
              <a:buClr>
                <a:srgbClr val="4472C4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Доп. критерии: </a:t>
            </a:r>
            <a:r>
              <a:rPr lang="ru-RU" sz="1400" dirty="0">
                <a:solidFill>
                  <a:srgbClr val="0E498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ДВЦ, трансфер технологий, экспорториентированность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1C335-2722-4A15-B4D6-90990013BBAB}"/>
              </a:ext>
            </a:extLst>
          </p:cNvPr>
          <p:cNvSpPr txBox="1"/>
          <p:nvPr/>
        </p:nvSpPr>
        <p:spPr>
          <a:xfrm>
            <a:off x="884460" y="5560446"/>
            <a:ext cx="4744269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14000"/>
              </a:lnSpc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 sz="13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>
              <a:buClr>
                <a:srgbClr val="E7E6E6">
                  <a:lumMod val="10000"/>
                </a:srgbClr>
              </a:buClr>
            </a:pPr>
            <a:r>
              <a:rPr lang="ru-RU" sz="1400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рисков, сокращение сроков реализации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374C935-EFE0-4D33-995C-2DFA35E8B0C8}"/>
              </a:ext>
            </a:extLst>
          </p:cNvPr>
          <p:cNvSpPr txBox="1"/>
          <p:nvPr/>
        </p:nvSpPr>
        <p:spPr>
          <a:xfrm>
            <a:off x="846722" y="4142536"/>
            <a:ext cx="4971263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14000"/>
              </a:lnSpc>
              <a:buClr>
                <a:srgbClr val="009999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  <a:buClr>
                <a:srgbClr val="E7E6E6">
                  <a:lumMod val="10000"/>
                </a:srgbClr>
              </a:buClr>
              <a:defRPr/>
            </a:pPr>
            <a:r>
              <a:rPr lang="ru-RU" sz="1400" dirty="0">
                <a:solidFill>
                  <a:srgbClr val="0E4980"/>
                </a:solidFill>
                <a:ea typeface="Roboto" panose="02000000000000000000" pitchFamily="2" charset="0"/>
              </a:rPr>
              <a:t>Актуализация / </a:t>
            </a:r>
            <a:r>
              <a:rPr lang="ru-RU" sz="1400" dirty="0" err="1">
                <a:solidFill>
                  <a:srgbClr val="0E4980"/>
                </a:solidFill>
                <a:ea typeface="Roboto" panose="02000000000000000000" pitchFamily="2" charset="0"/>
              </a:rPr>
              <a:t>валидация</a:t>
            </a:r>
            <a:r>
              <a:rPr lang="ru-RU" sz="1400" dirty="0">
                <a:solidFill>
                  <a:srgbClr val="0E4980"/>
                </a:solidFill>
                <a:ea typeface="Roboto" panose="02000000000000000000" pitchFamily="2" charset="0"/>
              </a:rPr>
              <a:t> данных НПП и МИО, другими участниками (при необходимости)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518460EB-CEB7-4602-9FC6-1DCC1B06DAC8}"/>
              </a:ext>
            </a:extLst>
          </p:cNvPr>
          <p:cNvGrpSpPr/>
          <p:nvPr/>
        </p:nvGrpSpPr>
        <p:grpSpPr>
          <a:xfrm>
            <a:off x="6390997" y="1162549"/>
            <a:ext cx="5228851" cy="4454832"/>
            <a:chOff x="6370825" y="1026146"/>
            <a:chExt cx="5228851" cy="445483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96AE6877-C090-4A4A-A174-CD724A669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35833" y1="67685" x2="41302" y2="75741"/>
                          <a14:backgroundMark x1="80677" y1="60463" x2="81771" y2="61019"/>
                          <a14:backgroundMark x1="75677" y1="67407" x2="76615" y2="69630"/>
                          <a14:backgroundMark x1="25677" y1="81574" x2="28490" y2="84074"/>
                          <a14:backgroundMark x1="20833" y1="60741" x2="23646" y2="62130"/>
                          <a14:backgroundMark x1="21146" y1="60741" x2="22552" y2="60741"/>
                          <a14:backgroundMark x1="73698" y1="66667" x2="73802" y2="66852"/>
                          <a14:backgroundMark x1="69583" y1="78519" x2="70417" y2="78519"/>
                          <a14:backgroundMark x1="63229" y1="76019" x2="68750" y2="77963"/>
                          <a14:backgroundMark x1="59844" y1="78611" x2="62969" y2="79167"/>
                          <a14:backgroundMark x1="58229" y1="77315" x2="59792" y2="79352"/>
                          <a14:backgroundMark x1="56771" y1="79907" x2="57865" y2="80463"/>
                          <a14:backgroundMark x1="45052" y1="75185" x2="46563" y2="76574"/>
                          <a14:backgroundMark x1="39844" y1="38333" x2="39427" y2="38333"/>
                        </a14:backgroundRemoval>
                      </a14:imgEffect>
                    </a14:imgLayer>
                  </a14:imgProps>
                </a:ext>
              </a:extLst>
            </a:blip>
            <a:srcRect l="21028" r="15126"/>
            <a:stretch/>
          </p:blipFill>
          <p:spPr>
            <a:xfrm>
              <a:off x="6476318" y="1026146"/>
              <a:ext cx="5056423" cy="4454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xmlns="" id="{0CA30FC6-6E42-4C54-A788-1BB48691B093}"/>
                </a:ext>
              </a:extLst>
            </p:cNvPr>
            <p:cNvSpPr/>
            <p:nvPr/>
          </p:nvSpPr>
          <p:spPr>
            <a:xfrm>
              <a:off x="6370825" y="1614688"/>
              <a:ext cx="5228851" cy="3316338"/>
            </a:xfrm>
            <a:prstGeom prst="roundRect">
              <a:avLst>
                <a:gd name="adj" fmla="val 2155"/>
              </a:avLst>
            </a:prstGeom>
            <a:noFill/>
            <a:ln w="38100">
              <a:solidFill>
                <a:srgbClr val="2F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9DD47CB6-E397-4536-BE0C-CBEDE823D911}"/>
                </a:ext>
              </a:extLst>
            </p:cNvPr>
            <p:cNvSpPr/>
            <p:nvPr/>
          </p:nvSpPr>
          <p:spPr>
            <a:xfrm>
              <a:off x="8697127" y="2116394"/>
              <a:ext cx="442180" cy="4421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F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3506C275-447B-41C2-97E6-33156B6E3D92}"/>
                </a:ext>
              </a:extLst>
            </p:cNvPr>
            <p:cNvSpPr/>
            <p:nvPr/>
          </p:nvSpPr>
          <p:spPr>
            <a:xfrm>
              <a:off x="8985250" y="2595258"/>
              <a:ext cx="442180" cy="4421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F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BC79387E-8A6F-4E6F-B574-61A00F6B9B72}"/>
                </a:ext>
              </a:extLst>
            </p:cNvPr>
            <p:cNvSpPr/>
            <p:nvPr/>
          </p:nvSpPr>
          <p:spPr>
            <a:xfrm>
              <a:off x="9807462" y="2610132"/>
              <a:ext cx="442180" cy="4421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F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6C09D904-0001-4047-B93C-11A3350B98FB}"/>
                </a:ext>
              </a:extLst>
            </p:cNvPr>
            <p:cNvSpPr/>
            <p:nvPr/>
          </p:nvSpPr>
          <p:spPr>
            <a:xfrm>
              <a:off x="10635897" y="2639910"/>
              <a:ext cx="442180" cy="4421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F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03746B7A-1171-4E9F-BA7C-9C0CB00A17CE}"/>
                </a:ext>
              </a:extLst>
            </p:cNvPr>
            <p:cNvSpPr/>
            <p:nvPr/>
          </p:nvSpPr>
          <p:spPr>
            <a:xfrm>
              <a:off x="10635897" y="3323942"/>
              <a:ext cx="442180" cy="4421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F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xmlns="" id="{BF17D441-09CF-4859-B9C3-41D08F6CA25B}"/>
                </a:ext>
              </a:extLst>
            </p:cNvPr>
            <p:cNvSpPr/>
            <p:nvPr/>
          </p:nvSpPr>
          <p:spPr>
            <a:xfrm>
              <a:off x="9807462" y="4073259"/>
              <a:ext cx="442180" cy="4421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F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5CAA633C-E598-4EF5-8510-2BAB4DE5E359}"/>
                </a:ext>
              </a:extLst>
            </p:cNvPr>
            <p:cNvSpPr/>
            <p:nvPr/>
          </p:nvSpPr>
          <p:spPr>
            <a:xfrm>
              <a:off x="8918217" y="4246432"/>
              <a:ext cx="442180" cy="4421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F5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19C9A4D-8258-4412-9E4E-960AFFD3B8BD}"/>
                </a:ext>
              </a:extLst>
            </p:cNvPr>
            <p:cNvSpPr txBox="1"/>
            <p:nvPr/>
          </p:nvSpPr>
          <p:spPr>
            <a:xfrm>
              <a:off x="8761764" y="21513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0E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F3D1702-983E-45EE-A0A6-9855F63EB8AC}"/>
                </a:ext>
              </a:extLst>
            </p:cNvPr>
            <p:cNvSpPr txBox="1"/>
            <p:nvPr/>
          </p:nvSpPr>
          <p:spPr>
            <a:xfrm>
              <a:off x="9053997" y="263168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0E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F770C82-7B47-47C0-9F80-24059164B511}"/>
                </a:ext>
              </a:extLst>
            </p:cNvPr>
            <p:cNvSpPr txBox="1"/>
            <p:nvPr/>
          </p:nvSpPr>
          <p:spPr>
            <a:xfrm>
              <a:off x="9862866" y="264655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0E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F789882B-442F-4793-8922-17C0D19862A3}"/>
                </a:ext>
              </a:extLst>
            </p:cNvPr>
            <p:cNvSpPr txBox="1"/>
            <p:nvPr/>
          </p:nvSpPr>
          <p:spPr>
            <a:xfrm>
              <a:off x="10700534" y="267536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0E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4674F5A-5F84-486B-A24E-E7F19CEA3E9D}"/>
                </a:ext>
              </a:extLst>
            </p:cNvPr>
            <p:cNvSpPr txBox="1"/>
            <p:nvPr/>
          </p:nvSpPr>
          <p:spPr>
            <a:xfrm>
              <a:off x="10643690" y="336445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0E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11CDE90-3254-47CD-BB95-A0A2A55FD13D}"/>
                </a:ext>
              </a:extLst>
            </p:cNvPr>
            <p:cNvSpPr txBox="1"/>
            <p:nvPr/>
          </p:nvSpPr>
          <p:spPr>
            <a:xfrm>
              <a:off x="9798746" y="410968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0E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560F8F3-7991-4794-AEFC-BC4CD49BA184}"/>
                </a:ext>
              </a:extLst>
            </p:cNvPr>
            <p:cNvSpPr txBox="1"/>
            <p:nvPr/>
          </p:nvSpPr>
          <p:spPr>
            <a:xfrm>
              <a:off x="8925757" y="428285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0E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38CC23B3-FC7F-4ECB-9D46-9F6847001E58}"/>
                </a:ext>
              </a:extLst>
            </p:cNvPr>
            <p:cNvGrpSpPr/>
            <p:nvPr/>
          </p:nvGrpSpPr>
          <p:grpSpPr>
            <a:xfrm>
              <a:off x="9284970" y="2179671"/>
              <a:ext cx="2197357" cy="329075"/>
              <a:chOff x="12760907" y="7544998"/>
              <a:chExt cx="2197357" cy="329075"/>
            </a:xfrm>
          </p:grpSpPr>
          <p:sp>
            <p:nvSpPr>
              <p:cNvPr id="47" name="Прямоугольник: скругленные углы 46">
                <a:extLst>
                  <a:ext uri="{FF2B5EF4-FFF2-40B4-BE49-F238E27FC236}">
                    <a16:creationId xmlns:a16="http://schemas.microsoft.com/office/drawing/2014/main" xmlns="" id="{B49CD16D-15E8-466F-BBC3-EEC42C5AC05D}"/>
                  </a:ext>
                </a:extLst>
              </p:cNvPr>
              <p:cNvSpPr/>
              <p:nvPr/>
            </p:nvSpPr>
            <p:spPr>
              <a:xfrm>
                <a:off x="12765702" y="7544998"/>
                <a:ext cx="2192562" cy="32907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71EB3E43-24C9-48B8-929F-02BF6DFBBE69}"/>
                  </a:ext>
                </a:extLst>
              </p:cNvPr>
              <p:cNvSpPr txBox="1"/>
              <p:nvPr/>
            </p:nvSpPr>
            <p:spPr>
              <a:xfrm>
                <a:off x="12760907" y="7571035"/>
                <a:ext cx="17826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Выберите тип проекта</a:t>
                </a:r>
              </a:p>
            </p:txBody>
          </p:sp>
          <p:sp>
            <p:nvSpPr>
              <p:cNvPr id="49" name="Равнобедренный треугольник 48">
                <a:extLst>
                  <a:ext uri="{FF2B5EF4-FFF2-40B4-BE49-F238E27FC236}">
                    <a16:creationId xmlns:a16="http://schemas.microsoft.com/office/drawing/2014/main" xmlns="" id="{B8055BB8-5B13-4CAE-98D9-3CC4B563B4D5}"/>
                  </a:ext>
                </a:extLst>
              </p:cNvPr>
              <p:cNvSpPr/>
              <p:nvPr/>
            </p:nvSpPr>
            <p:spPr>
              <a:xfrm rot="10800000">
                <a:off x="14716125" y="7693281"/>
                <a:ext cx="128588" cy="94364"/>
              </a:xfrm>
              <a:prstGeom prst="triangle">
                <a:avLst>
                  <a:gd name="adj" fmla="val 48214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F034EABB-445C-44E1-97F9-D6295ADFE508}"/>
                </a:ext>
              </a:extLst>
            </p:cNvPr>
            <p:cNvGrpSpPr/>
            <p:nvPr/>
          </p:nvGrpSpPr>
          <p:grpSpPr>
            <a:xfrm>
              <a:off x="6494975" y="1728565"/>
              <a:ext cx="2202152" cy="329075"/>
              <a:chOff x="6697648" y="2423286"/>
              <a:chExt cx="2202152" cy="329075"/>
            </a:xfrm>
          </p:grpSpPr>
          <p:sp>
            <p:nvSpPr>
              <p:cNvPr id="51" name="Прямоугольник: скругленные углы 50">
                <a:extLst>
                  <a:ext uri="{FF2B5EF4-FFF2-40B4-BE49-F238E27FC236}">
                    <a16:creationId xmlns:a16="http://schemas.microsoft.com/office/drawing/2014/main" xmlns="" id="{158DD2E4-A175-4725-994D-FDE7372C398F}"/>
                  </a:ext>
                </a:extLst>
              </p:cNvPr>
              <p:cNvSpPr/>
              <p:nvPr/>
            </p:nvSpPr>
            <p:spPr>
              <a:xfrm>
                <a:off x="6697648" y="2423286"/>
                <a:ext cx="2202152" cy="32907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8D0AD349-FA0C-44BB-A3FA-E717FBE08441}"/>
                  </a:ext>
                </a:extLst>
              </p:cNvPr>
              <p:cNvSpPr txBox="1"/>
              <p:nvPr/>
            </p:nvSpPr>
            <p:spPr>
              <a:xfrm>
                <a:off x="6702443" y="2449323"/>
                <a:ext cx="15742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Выберите регион</a:t>
                </a:r>
              </a:p>
            </p:txBody>
          </p:sp>
          <p:sp>
            <p:nvSpPr>
              <p:cNvPr id="53" name="Равнобедренный треугольник 52">
                <a:extLst>
                  <a:ext uri="{FF2B5EF4-FFF2-40B4-BE49-F238E27FC236}">
                    <a16:creationId xmlns:a16="http://schemas.microsoft.com/office/drawing/2014/main" xmlns="" id="{BCB0DF96-7ABF-438B-B587-A4047934FA04}"/>
                  </a:ext>
                </a:extLst>
              </p:cNvPr>
              <p:cNvSpPr/>
              <p:nvPr/>
            </p:nvSpPr>
            <p:spPr>
              <a:xfrm rot="10800000">
                <a:off x="8657661" y="2558193"/>
                <a:ext cx="128588" cy="94364"/>
              </a:xfrm>
              <a:prstGeom prst="triangle">
                <a:avLst>
                  <a:gd name="adj" fmla="val 48214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xmlns="" id="{0CA9B0BF-B0CB-49E0-99EF-A04DD775C3B2}"/>
                </a:ext>
              </a:extLst>
            </p:cNvPr>
            <p:cNvGrpSpPr/>
            <p:nvPr/>
          </p:nvGrpSpPr>
          <p:grpSpPr>
            <a:xfrm>
              <a:off x="9293449" y="1728565"/>
              <a:ext cx="2197357" cy="329075"/>
              <a:chOff x="12760907" y="7544998"/>
              <a:chExt cx="2197357" cy="329075"/>
            </a:xfrm>
          </p:grpSpPr>
          <p:sp>
            <p:nvSpPr>
              <p:cNvPr id="57" name="Прямоугольник: скругленные углы 56">
                <a:extLst>
                  <a:ext uri="{FF2B5EF4-FFF2-40B4-BE49-F238E27FC236}">
                    <a16:creationId xmlns:a16="http://schemas.microsoft.com/office/drawing/2014/main" xmlns="" id="{B928B8AA-8D31-4D24-963A-BCB7E2C14B8D}"/>
                  </a:ext>
                </a:extLst>
              </p:cNvPr>
              <p:cNvSpPr/>
              <p:nvPr/>
            </p:nvSpPr>
            <p:spPr>
              <a:xfrm>
                <a:off x="12765702" y="7544998"/>
                <a:ext cx="2192562" cy="32907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51DD4B05-103F-4A3C-BFA8-581666D840CC}"/>
                  </a:ext>
                </a:extLst>
              </p:cNvPr>
              <p:cNvSpPr txBox="1"/>
              <p:nvPr/>
            </p:nvSpPr>
            <p:spPr>
              <a:xfrm>
                <a:off x="12760907" y="7571035"/>
                <a:ext cx="13574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Выберите ОКЭД</a:t>
                </a:r>
              </a:p>
            </p:txBody>
          </p:sp>
          <p:sp>
            <p:nvSpPr>
              <p:cNvPr id="59" name="Равнобедренный треугольник 58">
                <a:extLst>
                  <a:ext uri="{FF2B5EF4-FFF2-40B4-BE49-F238E27FC236}">
                    <a16:creationId xmlns:a16="http://schemas.microsoft.com/office/drawing/2014/main" xmlns="" id="{6FFD5BB2-F773-488C-B5B4-063C271A4097}"/>
                  </a:ext>
                </a:extLst>
              </p:cNvPr>
              <p:cNvSpPr/>
              <p:nvPr/>
            </p:nvSpPr>
            <p:spPr>
              <a:xfrm rot="10800000">
                <a:off x="14716125" y="7693281"/>
                <a:ext cx="128588" cy="94364"/>
              </a:xfrm>
              <a:prstGeom prst="triangle">
                <a:avLst>
                  <a:gd name="adj" fmla="val 48214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65ADBC-3379-48C2-ACD6-F71B519AE8F4}"/>
              </a:ext>
            </a:extLst>
          </p:cNvPr>
          <p:cNvSpPr txBox="1"/>
          <p:nvPr/>
        </p:nvSpPr>
        <p:spPr>
          <a:xfrm>
            <a:off x="244642" y="1712096"/>
            <a:ext cx="407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F233128-916A-4B05-A2BB-0FABC5310015}"/>
              </a:ext>
            </a:extLst>
          </p:cNvPr>
          <p:cNvSpPr txBox="1"/>
          <p:nvPr/>
        </p:nvSpPr>
        <p:spPr>
          <a:xfrm>
            <a:off x="244642" y="3755791"/>
            <a:ext cx="407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CCE9C15-DABF-42C4-BB78-B6432FBFF218}"/>
              </a:ext>
            </a:extLst>
          </p:cNvPr>
          <p:cNvSpPr txBox="1"/>
          <p:nvPr/>
        </p:nvSpPr>
        <p:spPr>
          <a:xfrm>
            <a:off x="289486" y="4948372"/>
            <a:ext cx="407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50AB6D98-A508-4080-BE97-456188ABC9F7}"/>
              </a:ext>
            </a:extLst>
          </p:cNvPr>
          <p:cNvCxnSpPr>
            <a:cxnSpLocks/>
          </p:cNvCxnSpPr>
          <p:nvPr/>
        </p:nvCxnSpPr>
        <p:spPr>
          <a:xfrm>
            <a:off x="715846" y="1899825"/>
            <a:ext cx="0" cy="1502888"/>
          </a:xfrm>
          <a:prstGeom prst="line">
            <a:avLst/>
          </a:prstGeom>
          <a:ln w="38100">
            <a:solidFill>
              <a:srgbClr val="428B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xmlns="" id="{E709A713-B631-4307-807B-D59AFC8CB792}"/>
              </a:ext>
            </a:extLst>
          </p:cNvPr>
          <p:cNvCxnSpPr>
            <a:cxnSpLocks/>
          </p:cNvCxnSpPr>
          <p:nvPr/>
        </p:nvCxnSpPr>
        <p:spPr>
          <a:xfrm>
            <a:off x="715846" y="3880266"/>
            <a:ext cx="8054" cy="844134"/>
          </a:xfrm>
          <a:prstGeom prst="line">
            <a:avLst/>
          </a:prstGeom>
          <a:ln w="38100">
            <a:solidFill>
              <a:srgbClr val="428B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xmlns="" id="{1B460F13-EA9F-4F95-94A9-A6C1F8A7497A}"/>
              </a:ext>
            </a:extLst>
          </p:cNvPr>
          <p:cNvCxnSpPr>
            <a:cxnSpLocks/>
          </p:cNvCxnSpPr>
          <p:nvPr/>
        </p:nvCxnSpPr>
        <p:spPr>
          <a:xfrm>
            <a:off x="762958" y="5119241"/>
            <a:ext cx="8054" cy="768283"/>
          </a:xfrm>
          <a:prstGeom prst="line">
            <a:avLst/>
          </a:prstGeom>
          <a:ln w="38100">
            <a:solidFill>
              <a:srgbClr val="428B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283EA4A6-C4CD-4CBB-893C-0AD36E1062FA}"/>
              </a:ext>
            </a:extLst>
          </p:cNvPr>
          <p:cNvSpPr txBox="1"/>
          <p:nvPr/>
        </p:nvSpPr>
        <p:spPr>
          <a:xfrm>
            <a:off x="168145" y="1220558"/>
            <a:ext cx="118557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A6AC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Предлагается закрепить «Единый порядок формирования и ведения инвестиционных проектов»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8B6DD25-6775-49C4-AA73-8ED8A209DC48}"/>
              </a:ext>
            </a:extLst>
          </p:cNvPr>
          <p:cNvSpPr txBox="1"/>
          <p:nvPr/>
        </p:nvSpPr>
        <p:spPr>
          <a:xfrm>
            <a:off x="6293981" y="5167306"/>
            <a:ext cx="4145042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50" b="1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инвестпроектов (НЦИП)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8B6DD25-6775-49C4-AA73-8ED8A209DC48}"/>
              </a:ext>
            </a:extLst>
          </p:cNvPr>
          <p:cNvSpPr txBox="1"/>
          <p:nvPr/>
        </p:nvSpPr>
        <p:spPr>
          <a:xfrm>
            <a:off x="9546068" y="5536435"/>
            <a:ext cx="2600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БВУ и Даму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8B6DD25-6775-49C4-AA73-8ED8A209DC48}"/>
              </a:ext>
            </a:extLst>
          </p:cNvPr>
          <p:cNvSpPr txBox="1"/>
          <p:nvPr/>
        </p:nvSpPr>
        <p:spPr>
          <a:xfrm>
            <a:off x="6465695" y="6034436"/>
            <a:ext cx="2600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ФНБ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F8B6DD25-6775-49C4-AA73-8ED8A209DC48}"/>
              </a:ext>
            </a:extLst>
          </p:cNvPr>
          <p:cNvSpPr txBox="1"/>
          <p:nvPr/>
        </p:nvSpPr>
        <p:spPr>
          <a:xfrm>
            <a:off x="9594072" y="6005318"/>
            <a:ext cx="2600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НУХ </a:t>
            </a:r>
            <a:r>
              <a:rPr lang="ru-RU" sz="1600" dirty="0" err="1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Байтерек</a:t>
            </a:r>
            <a:endParaRPr lang="ru-RU" sz="1600" dirty="0">
              <a:solidFill>
                <a:srgbClr val="0812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(БРК, АКК, ФРП, КАФ)</a:t>
            </a:r>
          </a:p>
        </p:txBody>
      </p:sp>
    </p:spTree>
    <p:extLst>
      <p:ext uri="{BB962C8B-B14F-4D97-AF65-F5344CB8AC3E}">
        <p14:creationId xmlns:p14="http://schemas.microsoft.com/office/powerpoint/2010/main" val="112309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3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22B16698-B661-401A-9987-F977E06EFC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" t="60090" r="11266" b="12694"/>
          <a:stretch/>
        </p:blipFill>
        <p:spPr>
          <a:xfrm>
            <a:off x="-489855" y="4090820"/>
            <a:ext cx="12954126" cy="4389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348343" y="312092"/>
            <a:ext cx="1074097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Трансформация НПП РК «Атамекен»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115BD2D-6D1A-4B6F-A9BA-77108A9B47EA}"/>
              </a:ext>
            </a:extLst>
          </p:cNvPr>
          <p:cNvSpPr txBox="1"/>
          <p:nvPr/>
        </p:nvSpPr>
        <p:spPr>
          <a:xfrm>
            <a:off x="388306" y="2664515"/>
            <a:ext cx="361219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Освобождение малого бизнеса от ОЧВ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812D0E5-A139-4FAD-8874-3A3AEC5C6298}"/>
              </a:ext>
            </a:extLst>
          </p:cNvPr>
          <p:cNvSpPr txBox="1"/>
          <p:nvPr/>
        </p:nvSpPr>
        <p:spPr>
          <a:xfrm>
            <a:off x="4301959" y="2664515"/>
            <a:ext cx="3370499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участия НПП в бюджетных программах </a:t>
            </a:r>
            <a:r>
              <a:rPr lang="ru-RU" altLang="ru-RU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72% до 10% бюджета НПП)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8BF638-BE6C-49E0-A680-93532CBC3C0E}"/>
              </a:ext>
            </a:extLst>
          </p:cNvPr>
          <p:cNvSpPr txBox="1"/>
          <p:nvPr/>
        </p:nvSpPr>
        <p:spPr>
          <a:xfrm>
            <a:off x="13295971" y="-875652"/>
            <a:ext cx="4062313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Списана сумма по обязательствам предыдущего руководства НПП </a:t>
            </a:r>
            <a:r>
              <a:rPr lang="ru-RU" altLang="ru-RU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(половина годового бюджета НПП)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6D9037DE-D1A4-4D7F-83CB-C9BE5FF4DEBF}"/>
              </a:ext>
            </a:extLst>
          </p:cNvPr>
          <p:cNvSpPr/>
          <p:nvPr/>
        </p:nvSpPr>
        <p:spPr>
          <a:xfrm>
            <a:off x="348343" y="1955685"/>
            <a:ext cx="3414517" cy="646330"/>
          </a:xfrm>
          <a:prstGeom prst="roundRect">
            <a:avLst>
              <a:gd name="adj" fmla="val 12630"/>
            </a:avLst>
          </a:prstGeom>
          <a:solidFill>
            <a:srgbClr val="0E4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95440F02-9DCA-470B-ACA6-3A9A146098BD}"/>
              </a:ext>
            </a:extLst>
          </p:cNvPr>
          <p:cNvSpPr/>
          <p:nvPr/>
        </p:nvSpPr>
        <p:spPr>
          <a:xfrm>
            <a:off x="4232330" y="1955685"/>
            <a:ext cx="3216836" cy="646330"/>
          </a:xfrm>
          <a:prstGeom prst="roundRect">
            <a:avLst>
              <a:gd name="adj" fmla="val 12630"/>
            </a:avLst>
          </a:prstGeom>
          <a:solidFill>
            <a:srgbClr val="0E4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6F90B2AA-7F0E-4929-B37C-DC5C2752EBDD}"/>
              </a:ext>
            </a:extLst>
          </p:cNvPr>
          <p:cNvSpPr/>
          <p:nvPr/>
        </p:nvSpPr>
        <p:spPr>
          <a:xfrm>
            <a:off x="13341536" y="-1584482"/>
            <a:ext cx="3624522" cy="646330"/>
          </a:xfrm>
          <a:prstGeom prst="roundRect">
            <a:avLst>
              <a:gd name="adj" fmla="val 12630"/>
            </a:avLst>
          </a:prstGeom>
          <a:solidFill>
            <a:srgbClr val="0E4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F24A93-7AE3-43E7-897E-B795E381824E}"/>
              </a:ext>
            </a:extLst>
          </p:cNvPr>
          <p:cNvSpPr txBox="1"/>
          <p:nvPr/>
        </p:nvSpPr>
        <p:spPr>
          <a:xfrm>
            <a:off x="13404131" y="-1423599"/>
            <a:ext cx="344005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Погашение долгов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201125D-DBFE-4DCE-A3CA-5A79DBFD6FDF}"/>
              </a:ext>
            </a:extLst>
          </p:cNvPr>
          <p:cNvSpPr txBox="1"/>
          <p:nvPr/>
        </p:nvSpPr>
        <p:spPr>
          <a:xfrm>
            <a:off x="4335148" y="1978069"/>
            <a:ext cx="3011199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бюджетных программах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5438192-C7DA-4ACD-95DB-940325AA10A3}"/>
              </a:ext>
            </a:extLst>
          </p:cNvPr>
          <p:cNvSpPr txBox="1"/>
          <p:nvPr/>
        </p:nvSpPr>
        <p:spPr>
          <a:xfrm>
            <a:off x="505598" y="2116568"/>
            <a:ext cx="301119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Плательщики ОЧВ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95A07BB-DAC9-4390-84FB-DB0A926663C5}"/>
              </a:ext>
            </a:extLst>
          </p:cNvPr>
          <p:cNvSpPr txBox="1"/>
          <p:nvPr/>
        </p:nvSpPr>
        <p:spPr>
          <a:xfrm>
            <a:off x="319918" y="1116505"/>
            <a:ext cx="11471048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на внеочередном Съезде НПП РК «Атамекен» дан старт </a:t>
            </a:r>
            <a:r>
              <a:rPr lang="ru-RU" altLang="ru-RU" sz="20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трансформации палаты </a:t>
            </a:r>
            <a:r>
              <a:rPr lang="ru-RU" altLang="ru-RU" sz="2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акцентом на поддержку, защиту и развитие микро, малого и среднего бизнеса.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F8AB0C4E-B091-47B6-AB0F-9D9863469F61}"/>
              </a:ext>
            </a:extLst>
          </p:cNvPr>
          <p:cNvSpPr/>
          <p:nvPr/>
        </p:nvSpPr>
        <p:spPr>
          <a:xfrm>
            <a:off x="-478528" y="4090815"/>
            <a:ext cx="12675323" cy="3070399"/>
          </a:xfrm>
          <a:prstGeom prst="rect">
            <a:avLst/>
          </a:prstGeom>
          <a:solidFill>
            <a:srgbClr val="0E4980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33160A-AA0C-4178-9418-18E526131935}"/>
              </a:ext>
            </a:extLst>
          </p:cNvPr>
          <p:cNvSpPr txBox="1"/>
          <p:nvPr/>
        </p:nvSpPr>
        <p:spPr>
          <a:xfrm>
            <a:off x="324175" y="4976537"/>
            <a:ext cx="2615185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FFC000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Прирост по ОЧВ по итогам 2023-2024 гг.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264B472B-EF10-4005-850D-3917A4FEBE0C}"/>
              </a:ext>
            </a:extLst>
          </p:cNvPr>
          <p:cNvCxnSpPr>
            <a:cxnSpLocks/>
          </p:cNvCxnSpPr>
          <p:nvPr/>
        </p:nvCxnSpPr>
        <p:spPr>
          <a:xfrm>
            <a:off x="348343" y="899886"/>
            <a:ext cx="113891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15BF638-66E2-46D3-A6F9-CB1827521E06}"/>
              </a:ext>
            </a:extLst>
          </p:cNvPr>
          <p:cNvSpPr txBox="1"/>
          <p:nvPr/>
        </p:nvSpPr>
        <p:spPr>
          <a:xfrm>
            <a:off x="8330276" y="2656915"/>
            <a:ext cx="3370499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 НПП оптимизирован на 30%</a:t>
            </a:r>
            <a:endParaRPr lang="ru-RU" altLang="ru-RU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D3961CA-3ED3-4D8E-B345-08C3AB8F3842}"/>
              </a:ext>
            </a:extLst>
          </p:cNvPr>
          <p:cNvSpPr txBox="1"/>
          <p:nvPr/>
        </p:nvSpPr>
        <p:spPr>
          <a:xfrm>
            <a:off x="3092680" y="5068870"/>
            <a:ext cx="2150881" cy="11079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+8% </a:t>
            </a:r>
          </a:p>
          <a:p>
            <a:pPr algn="ctr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b="1" dirty="0">
                <a:solidFill>
                  <a:srgbClr val="FFC000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9FBF7A4-0AF9-43E3-9C69-96F1274EC6BC}"/>
              </a:ext>
            </a:extLst>
          </p:cNvPr>
          <p:cNvSpPr txBox="1"/>
          <p:nvPr/>
        </p:nvSpPr>
        <p:spPr>
          <a:xfrm>
            <a:off x="4862006" y="5052280"/>
            <a:ext cx="2150881" cy="11079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+20% </a:t>
            </a:r>
          </a:p>
          <a:p>
            <a:pPr algn="ctr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b="1" dirty="0">
                <a:solidFill>
                  <a:srgbClr val="FFC000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г.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2C070640-158C-45AC-8BE3-D638E241EE56}"/>
              </a:ext>
            </a:extLst>
          </p:cNvPr>
          <p:cNvSpPr/>
          <p:nvPr/>
        </p:nvSpPr>
        <p:spPr>
          <a:xfrm>
            <a:off x="8210044" y="1967468"/>
            <a:ext cx="3414517" cy="646330"/>
          </a:xfrm>
          <a:prstGeom prst="roundRect">
            <a:avLst>
              <a:gd name="adj" fmla="val 12630"/>
            </a:avLst>
          </a:prstGeom>
          <a:solidFill>
            <a:srgbClr val="0E4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A9B0AB5-E686-409D-BB4E-731A8AF56D18}"/>
              </a:ext>
            </a:extLst>
          </p:cNvPr>
          <p:cNvSpPr txBox="1"/>
          <p:nvPr/>
        </p:nvSpPr>
        <p:spPr>
          <a:xfrm>
            <a:off x="8283822" y="2134817"/>
            <a:ext cx="319146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штата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xmlns="" id="{C6B04CD0-7A02-40E0-B7EA-D2EEFDCB3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ru-RU" alt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2" y="5289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уга 7">
            <a:extLst>
              <a:ext uri="{FF2B5EF4-FFF2-40B4-BE49-F238E27FC236}">
                <a16:creationId xmlns:a16="http://schemas.microsoft.com/office/drawing/2014/main" xmlns="" id="{1DD8397C-3CDB-4405-80D6-9EA1147C57C7}"/>
              </a:ext>
            </a:extLst>
          </p:cNvPr>
          <p:cNvSpPr/>
          <p:nvPr/>
        </p:nvSpPr>
        <p:spPr>
          <a:xfrm>
            <a:off x="2615822" y="1909037"/>
            <a:ext cx="4320000" cy="4320000"/>
          </a:xfrm>
          <a:prstGeom prst="arc">
            <a:avLst>
              <a:gd name="adj1" fmla="val 11475737"/>
              <a:gd name="adj2" fmla="val 17830713"/>
            </a:avLst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0A0DFDB4-670B-4864-ACEA-33D0EB0034AC}"/>
              </a:ext>
            </a:extLst>
          </p:cNvPr>
          <p:cNvSpPr/>
          <p:nvPr/>
        </p:nvSpPr>
        <p:spPr>
          <a:xfrm>
            <a:off x="357239" y="3658590"/>
            <a:ext cx="2824419" cy="776834"/>
          </a:xfrm>
          <a:prstGeom prst="roundRect">
            <a:avLst/>
          </a:prstGeom>
          <a:solidFill>
            <a:schemeClr val="bg1"/>
          </a:soli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AB2D4EDA-E987-4548-9501-6C96F4EC0DD6}"/>
              </a:ext>
            </a:extLst>
          </p:cNvPr>
          <p:cNvSpPr/>
          <p:nvPr/>
        </p:nvSpPr>
        <p:spPr>
          <a:xfrm>
            <a:off x="3198140" y="2464060"/>
            <a:ext cx="3240000" cy="3240000"/>
          </a:xfrm>
          <a:prstGeom prst="ellipse">
            <a:avLst/>
          </a:prstGeom>
          <a:noFill/>
          <a:ln>
            <a:solidFill>
              <a:srgbClr val="2F5EAB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228600" y="149590"/>
            <a:ext cx="8614489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функционал государственной цифровой экосистемы (back) цифровой след, институциональность, объективная картина (порядок)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1404711"/>
            <a:ext cx="113891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C6A5B23-6894-42D4-BE34-658C53843AA2}"/>
              </a:ext>
            </a:extLst>
          </p:cNvPr>
          <p:cNvSpPr/>
          <p:nvPr/>
        </p:nvSpPr>
        <p:spPr>
          <a:xfrm>
            <a:off x="8843089" y="1"/>
            <a:ext cx="3355443" cy="6858000"/>
          </a:xfrm>
          <a:prstGeom prst="rect">
            <a:avLst/>
          </a:prstGeom>
          <a:gradFill>
            <a:gsLst>
              <a:gs pos="31000">
                <a:srgbClr val="0E4980"/>
              </a:gs>
              <a:gs pos="0">
                <a:srgbClr val="0E4980"/>
              </a:gs>
              <a:gs pos="50000">
                <a:srgbClr val="0E4980">
                  <a:alpha val="97000"/>
                </a:srgbClr>
              </a:gs>
              <a:gs pos="68000">
                <a:srgbClr val="0E4980">
                  <a:alpha val="24000"/>
                </a:srgbClr>
              </a:gs>
              <a:gs pos="100000">
                <a:srgbClr val="0E4980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8F08243-6D6B-687B-2DEF-476EE4C81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273" y="3216734"/>
            <a:ext cx="4054132" cy="29636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B938093-CE36-97E6-84E6-1C88E82E8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91" t="25741" r="8904" b="24815"/>
          <a:stretch/>
        </p:blipFill>
        <p:spPr>
          <a:xfrm>
            <a:off x="8334203" y="2951488"/>
            <a:ext cx="5286821" cy="3690482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4512A6A5-7AD9-47D9-B904-CC951F38B798}"/>
              </a:ext>
            </a:extLst>
          </p:cNvPr>
          <p:cNvSpPr txBox="1"/>
          <p:nvPr/>
        </p:nvSpPr>
        <p:spPr>
          <a:xfrm>
            <a:off x="8934169" y="1021260"/>
            <a:ext cx="305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a-ET"/>
            </a:defPPr>
            <a:lvl1pPr algn="ctr">
              <a:defRPr sz="1600" b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ДЭШБОРД ПРАВИТЕЛЬСТВА</a:t>
            </a:r>
          </a:p>
          <a:p>
            <a:pPr>
              <a:defRPr/>
            </a:pPr>
            <a:r>
              <a:rPr lang="ru-RU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ru-RU" b="0" dirty="0">
                <a:solidFill>
                  <a:schemeClr val="bg1"/>
                </a:solidFill>
              </a:rPr>
              <a:t>(</a:t>
            </a:r>
            <a:r>
              <a:rPr lang="en-US" b="0" dirty="0">
                <a:solidFill>
                  <a:schemeClr val="bg1"/>
                </a:solidFill>
              </a:rPr>
              <a:t>KPI </a:t>
            </a:r>
            <a:r>
              <a:rPr lang="ru-RU" b="0" dirty="0">
                <a:solidFill>
                  <a:schemeClr val="bg1"/>
                </a:solidFill>
              </a:rPr>
              <a:t>для акимов и министров) + мониторинг целевых индикаторов по приоритетам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xmlns="" id="{206C26C8-6B97-457D-B63F-DBFBF36C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4788" y="6625680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8089988-04D5-7B14-1AC7-318A7FC700E7}"/>
              </a:ext>
            </a:extLst>
          </p:cNvPr>
          <p:cNvSpPr/>
          <p:nvPr/>
        </p:nvSpPr>
        <p:spPr>
          <a:xfrm>
            <a:off x="3630140" y="2881037"/>
            <a:ext cx="2376000" cy="23760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C574D7CB-375E-6710-A808-A09D9EA9C938}"/>
              </a:ext>
            </a:extLst>
          </p:cNvPr>
          <p:cNvSpPr/>
          <p:nvPr/>
        </p:nvSpPr>
        <p:spPr>
          <a:xfrm>
            <a:off x="5456148" y="2101989"/>
            <a:ext cx="1304422" cy="1304422"/>
          </a:xfrm>
          <a:prstGeom prst="ellipse">
            <a:avLst/>
          </a:prstGeom>
          <a:gradFill flip="none" rotWithShape="1">
            <a:gsLst>
              <a:gs pos="100000">
                <a:srgbClr val="428BCE"/>
              </a:gs>
              <a:gs pos="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3F017590-60C7-F05D-79F2-B4472228C206}"/>
              </a:ext>
            </a:extLst>
          </p:cNvPr>
          <p:cNvSpPr/>
          <p:nvPr/>
        </p:nvSpPr>
        <p:spPr>
          <a:xfrm>
            <a:off x="4587829" y="1994517"/>
            <a:ext cx="898035" cy="898035"/>
          </a:xfrm>
          <a:prstGeom prst="ellipse">
            <a:avLst/>
          </a:prstGeom>
          <a:gradFill flip="none" rotWithShape="1">
            <a:gsLst>
              <a:gs pos="100000">
                <a:srgbClr val="428BCE"/>
              </a:gs>
              <a:gs pos="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76ED1F85-0C91-D40F-E11F-E4EE2E9428E7}"/>
              </a:ext>
            </a:extLst>
          </p:cNvPr>
          <p:cNvSpPr txBox="1"/>
          <p:nvPr/>
        </p:nvSpPr>
        <p:spPr>
          <a:xfrm>
            <a:off x="3799259" y="3729493"/>
            <a:ext cx="2029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ОБЪЕКТИВНАЯ КАРТИНА</a:t>
            </a:r>
            <a:endParaRPr lang="ru-KZ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F3454C95-CEB7-962C-35FB-AA9ADB106603}"/>
              </a:ext>
            </a:extLst>
          </p:cNvPr>
          <p:cNvSpPr txBox="1"/>
          <p:nvPr/>
        </p:nvSpPr>
        <p:spPr>
          <a:xfrm>
            <a:off x="5583393" y="2713682"/>
            <a:ext cx="1024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</a:t>
            </a:r>
            <a:endParaRPr lang="ru-KZ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E879891-8923-85DD-F3F3-E4D09F99CF14}"/>
              </a:ext>
            </a:extLst>
          </p:cNvPr>
          <p:cNvSpPr txBox="1"/>
          <p:nvPr/>
        </p:nvSpPr>
        <p:spPr>
          <a:xfrm>
            <a:off x="4513512" y="2229239"/>
            <a:ext cx="1025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</a:t>
            </a:r>
            <a:endParaRPr lang="ru-KZ" b="1" dirty="0">
              <a:solidFill>
                <a:srgbClr val="0E49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B46CA0C-A631-EAE1-B89E-66DB296BCCD8}"/>
              </a:ext>
            </a:extLst>
          </p:cNvPr>
          <p:cNvSpPr txBox="1"/>
          <p:nvPr/>
        </p:nvSpPr>
        <p:spPr>
          <a:xfrm>
            <a:off x="360076" y="3772847"/>
            <a:ext cx="3032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Встречные обязательства бизнеса</a:t>
            </a:r>
            <a:endParaRPr lang="ru-KZ" dirty="0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E4FA90EE-79E6-036B-231D-D54770E828C9}"/>
              </a:ext>
            </a:extLst>
          </p:cNvPr>
          <p:cNvSpPr/>
          <p:nvPr/>
        </p:nvSpPr>
        <p:spPr>
          <a:xfrm>
            <a:off x="3031570" y="3797499"/>
            <a:ext cx="315164" cy="315164"/>
          </a:xfrm>
          <a:prstGeom prst="ellipse">
            <a:avLst/>
          </a:prstGeom>
          <a:solidFill>
            <a:schemeClr val="bg1">
              <a:alpha val="99000"/>
            </a:schemeClr>
          </a:soli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7BC2B8E9-5FC4-DAA9-BDEA-1AD6FDFC4050}"/>
              </a:ext>
            </a:extLst>
          </p:cNvPr>
          <p:cNvSpPr txBox="1"/>
          <p:nvPr/>
        </p:nvSpPr>
        <p:spPr>
          <a:xfrm>
            <a:off x="3003083" y="3660802"/>
            <a:ext cx="37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2F5EAB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9541BD18-8501-A4DA-E7CE-BB005B50A286}"/>
              </a:ext>
            </a:extLst>
          </p:cNvPr>
          <p:cNvSpPr txBox="1"/>
          <p:nvPr/>
        </p:nvSpPr>
        <p:spPr>
          <a:xfrm>
            <a:off x="305881" y="6272401"/>
            <a:ext cx="433331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«Слышащее государство»  </a:t>
            </a:r>
          </a:p>
        </p:txBody>
      </p: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xmlns="" id="{B3921B45-3757-9661-F8E5-AACDB0B2D427}"/>
              </a:ext>
            </a:extLst>
          </p:cNvPr>
          <p:cNvCxnSpPr>
            <a:cxnSpLocks/>
          </p:cNvCxnSpPr>
          <p:nvPr/>
        </p:nvCxnSpPr>
        <p:spPr>
          <a:xfrm>
            <a:off x="357239" y="6237566"/>
            <a:ext cx="42402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82F0DEBC-AC24-409C-8745-E065B37A12B2}"/>
              </a:ext>
            </a:extLst>
          </p:cNvPr>
          <p:cNvSpPr/>
          <p:nvPr/>
        </p:nvSpPr>
        <p:spPr>
          <a:xfrm>
            <a:off x="4953090" y="2826422"/>
            <a:ext cx="116871" cy="116871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8267CA3-CBD4-4DCC-8CA3-0F2BD88B11CB}"/>
              </a:ext>
            </a:extLst>
          </p:cNvPr>
          <p:cNvSpPr txBox="1"/>
          <p:nvPr/>
        </p:nvSpPr>
        <p:spPr>
          <a:xfrm>
            <a:off x="3916131" y="3270724"/>
            <a:ext cx="1757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</a:t>
            </a:r>
            <a:endParaRPr lang="ru-KZ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1F04301-2663-419C-A6EA-7B56E307B262}"/>
              </a:ext>
            </a:extLst>
          </p:cNvPr>
          <p:cNvSpPr txBox="1"/>
          <p:nvPr/>
        </p:nvSpPr>
        <p:spPr>
          <a:xfrm>
            <a:off x="6826782" y="2501764"/>
            <a:ext cx="23160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</a:t>
            </a:r>
            <a:r>
              <a:rPr lang="ru-RU" altLang="ru-RU" sz="1400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предпринимательства (МГП)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FD1A383-7506-4B20-B1F6-94208EAACD77}"/>
              </a:ext>
            </a:extLst>
          </p:cNvPr>
          <p:cNvSpPr txBox="1"/>
          <p:nvPr/>
        </p:nvSpPr>
        <p:spPr>
          <a:xfrm>
            <a:off x="3932447" y="4480953"/>
            <a:ext cx="1762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ДЭШБОРД</a:t>
            </a:r>
            <a:endParaRPr lang="ru-KZ" dirty="0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5B4A19D6-949C-4E9B-97A2-83C3342C4C8B}"/>
              </a:ext>
            </a:extLst>
          </p:cNvPr>
          <p:cNvSpPr/>
          <p:nvPr/>
        </p:nvSpPr>
        <p:spPr>
          <a:xfrm>
            <a:off x="5624609" y="3194508"/>
            <a:ext cx="116871" cy="116871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ADC3FC8D-3522-452F-828F-CD759AA3D1FF}"/>
              </a:ext>
            </a:extLst>
          </p:cNvPr>
          <p:cNvSpPr/>
          <p:nvPr/>
        </p:nvSpPr>
        <p:spPr>
          <a:xfrm>
            <a:off x="6009327" y="3332636"/>
            <a:ext cx="1062548" cy="1062548"/>
          </a:xfrm>
          <a:prstGeom prst="ellipse">
            <a:avLst/>
          </a:prstGeom>
          <a:gradFill flip="none" rotWithShape="1">
            <a:gsLst>
              <a:gs pos="100000">
                <a:srgbClr val="428BCE"/>
              </a:gs>
              <a:gs pos="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6F6B578-0941-4B5D-B8C7-85A4BD136BBB}"/>
              </a:ext>
            </a:extLst>
          </p:cNvPr>
          <p:cNvSpPr txBox="1"/>
          <p:nvPr/>
        </p:nvSpPr>
        <p:spPr>
          <a:xfrm>
            <a:off x="6195677" y="3683993"/>
            <a:ext cx="689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ДВЦ</a:t>
            </a:r>
            <a:endParaRPr lang="ru-KZ" dirty="0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9BBEC876-4D08-4618-A5AD-B0AA7C024C31}"/>
              </a:ext>
            </a:extLst>
          </p:cNvPr>
          <p:cNvSpPr/>
          <p:nvPr/>
        </p:nvSpPr>
        <p:spPr>
          <a:xfrm>
            <a:off x="5782529" y="4373127"/>
            <a:ext cx="1146207" cy="1146207"/>
          </a:xfrm>
          <a:prstGeom prst="ellipse">
            <a:avLst/>
          </a:prstGeom>
          <a:gradFill flip="none" rotWithShape="1">
            <a:gsLst>
              <a:gs pos="100000">
                <a:srgbClr val="428BCE"/>
              </a:gs>
              <a:gs pos="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F9159121-E496-494F-922C-4E1C2F12E06A}"/>
              </a:ext>
            </a:extLst>
          </p:cNvPr>
          <p:cNvSpPr/>
          <p:nvPr/>
        </p:nvSpPr>
        <p:spPr>
          <a:xfrm>
            <a:off x="5944410" y="3840449"/>
            <a:ext cx="116871" cy="116871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F1A3A613-9466-4708-B5DE-432F5F4B0AA8}"/>
              </a:ext>
            </a:extLst>
          </p:cNvPr>
          <p:cNvSpPr/>
          <p:nvPr/>
        </p:nvSpPr>
        <p:spPr>
          <a:xfrm>
            <a:off x="5810245" y="4578589"/>
            <a:ext cx="116871" cy="116871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EB26CBA-6CDB-43B0-B7B8-E5EB3E24BADA}"/>
              </a:ext>
            </a:extLst>
          </p:cNvPr>
          <p:cNvSpPr txBox="1"/>
          <p:nvPr/>
        </p:nvSpPr>
        <p:spPr>
          <a:xfrm>
            <a:off x="5757704" y="4704920"/>
            <a:ext cx="1245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</a:t>
            </a:r>
          </a:p>
          <a:p>
            <a:pPr algn="ctr"/>
            <a:r>
              <a:rPr lang="ru-RU" sz="10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малый/средний</a:t>
            </a:r>
            <a:endParaRPr lang="ru-KZ" sz="1000" dirty="0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CB9CFC3A-A265-475A-820A-6AFA54B76109}"/>
              </a:ext>
            </a:extLst>
          </p:cNvPr>
          <p:cNvSpPr/>
          <p:nvPr/>
        </p:nvSpPr>
        <p:spPr>
          <a:xfrm>
            <a:off x="4831160" y="5146084"/>
            <a:ext cx="1275565" cy="1275565"/>
          </a:xfrm>
          <a:prstGeom prst="ellipse">
            <a:avLst/>
          </a:prstGeom>
          <a:gradFill flip="none" rotWithShape="1">
            <a:gsLst>
              <a:gs pos="100000">
                <a:srgbClr val="428BCE"/>
              </a:gs>
              <a:gs pos="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CAE6DEE-D967-48D7-B38B-DFBEB64ACC53}"/>
              </a:ext>
            </a:extLst>
          </p:cNvPr>
          <p:cNvSpPr txBox="1"/>
          <p:nvPr/>
        </p:nvSpPr>
        <p:spPr>
          <a:xfrm>
            <a:off x="4873897" y="5505706"/>
            <a:ext cx="1243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</a:t>
            </a:r>
          </a:p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ПКО</a:t>
            </a:r>
            <a:endParaRPr lang="ru-KZ" dirty="0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xmlns="" id="{5EFBF5BC-84D5-48DE-96E9-6224254503D7}"/>
              </a:ext>
            </a:extLst>
          </p:cNvPr>
          <p:cNvSpPr/>
          <p:nvPr/>
        </p:nvSpPr>
        <p:spPr>
          <a:xfrm>
            <a:off x="5430658" y="2477919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">
                <a:schemeClr val="accen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KZ" dirty="0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xmlns="" id="{950EC4AB-6D93-433F-9EB0-41B118E019AD}"/>
              </a:ext>
            </a:extLst>
          </p:cNvPr>
          <p:cNvSpPr/>
          <p:nvPr/>
        </p:nvSpPr>
        <p:spPr>
          <a:xfrm>
            <a:off x="6312491" y="3286997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">
                <a:schemeClr val="accen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KZ" dirty="0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16832ABC-2EEE-4FA0-9EF0-BE0739E3ED09}"/>
              </a:ext>
            </a:extLst>
          </p:cNvPr>
          <p:cNvSpPr/>
          <p:nvPr/>
        </p:nvSpPr>
        <p:spPr>
          <a:xfrm>
            <a:off x="6381811" y="4327423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">
                <a:schemeClr val="accen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KZ" dirty="0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00EA19F3-6891-4271-86B5-16689381AF42}"/>
              </a:ext>
            </a:extLst>
          </p:cNvPr>
          <p:cNvSpPr/>
          <p:nvPr/>
        </p:nvSpPr>
        <p:spPr>
          <a:xfrm>
            <a:off x="5881335" y="5280394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">
                <a:schemeClr val="accen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KZ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C23479D6-E60C-47E4-9460-F4531C1B9949}"/>
              </a:ext>
            </a:extLst>
          </p:cNvPr>
          <p:cNvSpPr txBox="1"/>
          <p:nvPr/>
        </p:nvSpPr>
        <p:spPr>
          <a:xfrm>
            <a:off x="4804541" y="2025842"/>
            <a:ext cx="47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K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9579B895-20B3-4F57-A8AB-C64166766934}"/>
              </a:ext>
            </a:extLst>
          </p:cNvPr>
          <p:cNvSpPr txBox="1"/>
          <p:nvPr/>
        </p:nvSpPr>
        <p:spPr>
          <a:xfrm>
            <a:off x="5853055" y="2331864"/>
            <a:ext cx="47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K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4ACCCD6E-70CA-4DC1-B199-2157B00CF031}"/>
              </a:ext>
            </a:extLst>
          </p:cNvPr>
          <p:cNvSpPr txBox="1"/>
          <p:nvPr/>
        </p:nvSpPr>
        <p:spPr>
          <a:xfrm>
            <a:off x="6306019" y="3317208"/>
            <a:ext cx="47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K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02909CE4-A4A7-4508-A0FE-013FDEDF7712}"/>
              </a:ext>
            </a:extLst>
          </p:cNvPr>
          <p:cNvSpPr txBox="1"/>
          <p:nvPr/>
        </p:nvSpPr>
        <p:spPr>
          <a:xfrm>
            <a:off x="6136770" y="4365741"/>
            <a:ext cx="47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K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0BE1CF4-48C4-4DCB-986C-99A48B39997C}"/>
              </a:ext>
            </a:extLst>
          </p:cNvPr>
          <p:cNvSpPr txBox="1"/>
          <p:nvPr/>
        </p:nvSpPr>
        <p:spPr>
          <a:xfrm>
            <a:off x="5268475" y="5108615"/>
            <a:ext cx="47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K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xmlns="" id="{58FDCD24-B34A-4BD9-B74A-42162FBB8609}"/>
              </a:ext>
            </a:extLst>
          </p:cNvPr>
          <p:cNvSpPr/>
          <p:nvPr/>
        </p:nvSpPr>
        <p:spPr>
          <a:xfrm>
            <a:off x="5269703" y="5090366"/>
            <a:ext cx="116871" cy="116871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DCD99CA1-0AB8-4DE6-84B6-1D0A227F2BBB}"/>
              </a:ext>
            </a:extLst>
          </p:cNvPr>
          <p:cNvSpPr/>
          <p:nvPr/>
        </p:nvSpPr>
        <p:spPr>
          <a:xfrm>
            <a:off x="4513512" y="2415946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">
                <a:schemeClr val="accen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KZ" dirty="0"/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xmlns="" id="{ADCE2452-4187-4892-B3C6-52254AC3ABB6}"/>
              </a:ext>
            </a:extLst>
          </p:cNvPr>
          <p:cNvSpPr/>
          <p:nvPr/>
        </p:nvSpPr>
        <p:spPr>
          <a:xfrm>
            <a:off x="4789509" y="5651648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">
                <a:schemeClr val="accen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KZ" dirty="0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xmlns="" id="{1AA8B2A0-C8C6-4DAD-A303-E85D1E0380DA}"/>
              </a:ext>
            </a:extLst>
          </p:cNvPr>
          <p:cNvSpPr/>
          <p:nvPr/>
        </p:nvSpPr>
        <p:spPr>
          <a:xfrm>
            <a:off x="3175970" y="4860216"/>
            <a:ext cx="1062548" cy="1062548"/>
          </a:xfrm>
          <a:prstGeom prst="ellipse">
            <a:avLst/>
          </a:prstGeom>
          <a:gradFill flip="none" rotWithShape="1">
            <a:gsLst>
              <a:gs pos="100000">
                <a:srgbClr val="428BCE"/>
              </a:gs>
              <a:gs pos="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48B8D22E-3729-4E6D-BCA4-AB5D4967933B}"/>
              </a:ext>
            </a:extLst>
          </p:cNvPr>
          <p:cNvSpPr txBox="1"/>
          <p:nvPr/>
        </p:nvSpPr>
        <p:spPr>
          <a:xfrm>
            <a:off x="3228597" y="5246535"/>
            <a:ext cx="930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НЦИП</a:t>
            </a:r>
            <a:endParaRPr lang="ru-KZ" dirty="0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xmlns="" id="{210A87D6-07C0-4419-81F1-9398DCAB391B}"/>
              </a:ext>
            </a:extLst>
          </p:cNvPr>
          <p:cNvSpPr/>
          <p:nvPr/>
        </p:nvSpPr>
        <p:spPr>
          <a:xfrm>
            <a:off x="3397455" y="4872430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">
                <a:schemeClr val="accen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KZ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0806458C-46F2-41C0-9E02-3F5FC0A81D3B}"/>
              </a:ext>
            </a:extLst>
          </p:cNvPr>
          <p:cNvSpPr txBox="1"/>
          <p:nvPr/>
        </p:nvSpPr>
        <p:spPr>
          <a:xfrm>
            <a:off x="3475399" y="4847843"/>
            <a:ext cx="47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K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xmlns="" id="{AA69B342-F7E2-4327-806B-A5A158CF7B3F}"/>
              </a:ext>
            </a:extLst>
          </p:cNvPr>
          <p:cNvSpPr/>
          <p:nvPr/>
        </p:nvSpPr>
        <p:spPr>
          <a:xfrm>
            <a:off x="4005123" y="4927608"/>
            <a:ext cx="116871" cy="116871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2F5E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xmlns="" id="{9C94753B-9E72-4545-AE31-D5CA26D99E44}"/>
              </a:ext>
            </a:extLst>
          </p:cNvPr>
          <p:cNvSpPr/>
          <p:nvPr/>
        </p:nvSpPr>
        <p:spPr>
          <a:xfrm>
            <a:off x="3114712" y="5390885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">
                <a:schemeClr val="accen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KZ" dirty="0"/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xmlns="" id="{62F4987E-8339-4919-8105-C90173A22CBA}"/>
              </a:ext>
            </a:extLst>
          </p:cNvPr>
          <p:cNvSpPr/>
          <p:nvPr/>
        </p:nvSpPr>
        <p:spPr>
          <a:xfrm>
            <a:off x="4158966" y="5528670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">
                <a:schemeClr val="accen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KZ" dirty="0"/>
          </a:p>
        </p:txBody>
      </p:sp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xmlns="" id="{6F48D1B6-4D27-49F7-B491-9648D474DCA6}"/>
              </a:ext>
            </a:extLst>
          </p:cNvPr>
          <p:cNvSpPr/>
          <p:nvPr/>
        </p:nvSpPr>
        <p:spPr>
          <a:xfrm>
            <a:off x="357239" y="1594987"/>
            <a:ext cx="2683931" cy="496342"/>
          </a:xfrm>
          <a:prstGeom prst="roundRect">
            <a:avLst>
              <a:gd name="adj" fmla="val 21784"/>
            </a:avLst>
          </a:prstGeom>
          <a:solidFill>
            <a:srgbClr val="0E4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8D30970-A5BC-44C7-8FDF-7C329D2AA332}"/>
              </a:ext>
            </a:extLst>
          </p:cNvPr>
          <p:cNvSpPr txBox="1"/>
          <p:nvPr/>
        </p:nvSpPr>
        <p:spPr>
          <a:xfrm>
            <a:off x="357240" y="1641923"/>
            <a:ext cx="268393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Приоритеты</a:t>
            </a:r>
          </a:p>
        </p:txBody>
      </p:sp>
    </p:spTree>
    <p:extLst>
      <p:ext uri="{BB962C8B-B14F-4D97-AF65-F5344CB8AC3E}">
        <p14:creationId xmlns:p14="http://schemas.microsoft.com/office/powerpoint/2010/main" val="179881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2D4C08A7-1A4A-4BFD-97A2-9DDC3094FD2F}"/>
              </a:ext>
            </a:extLst>
          </p:cNvPr>
          <p:cNvCxnSpPr>
            <a:cxnSpLocks/>
          </p:cNvCxnSpPr>
          <p:nvPr/>
        </p:nvCxnSpPr>
        <p:spPr>
          <a:xfrm>
            <a:off x="307676" y="899886"/>
            <a:ext cx="114298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97B6F0E-EF38-42DC-A6A6-290656E9776F}"/>
              </a:ext>
            </a:extLst>
          </p:cNvPr>
          <p:cNvSpPr txBox="1"/>
          <p:nvPr/>
        </p:nvSpPr>
        <p:spPr>
          <a:xfrm>
            <a:off x="2618473" y="2598624"/>
            <a:ext cx="6057109" cy="34470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 158 отраслевых советов по приоритетным отраслям в каждом регионе из числа региональных лидеров малого и среднего бизнеса. </a:t>
            </a:r>
          </a:p>
          <a:p>
            <a:pPr marL="342900" indent="-342900"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Вовлеченных в ежедневную деятельность Палаты на местах увеличилось с 500 до более 10 тысяч.</a:t>
            </a:r>
          </a:p>
          <a:p>
            <a:pPr marL="342900" indent="-342900"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обновление составов отраслевых комитетов Президиума с участием новых лиц-новых лидеров из числа малого и среднего бизнеса.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452389-E328-4845-9D6D-9E28098755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85" t="857" r="19065"/>
          <a:stretch/>
        </p:blipFill>
        <p:spPr>
          <a:xfrm>
            <a:off x="8950201" y="3573463"/>
            <a:ext cx="3235267" cy="329634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E1299A1-4A44-4F9A-9211-81EC594F88B6}"/>
              </a:ext>
            </a:extLst>
          </p:cNvPr>
          <p:cNvSpPr/>
          <p:nvPr/>
        </p:nvSpPr>
        <p:spPr>
          <a:xfrm>
            <a:off x="8950201" y="1"/>
            <a:ext cx="3248331" cy="6858000"/>
          </a:xfrm>
          <a:prstGeom prst="rect">
            <a:avLst/>
          </a:prstGeom>
          <a:gradFill>
            <a:gsLst>
              <a:gs pos="51000">
                <a:srgbClr val="0E4980"/>
              </a:gs>
              <a:gs pos="0">
                <a:srgbClr val="0E4980"/>
              </a:gs>
              <a:gs pos="59000">
                <a:srgbClr val="0E4980">
                  <a:alpha val="97000"/>
                </a:srgbClr>
              </a:gs>
              <a:gs pos="78000">
                <a:srgbClr val="0E4980">
                  <a:alpha val="24000"/>
                </a:srgbClr>
              </a:gs>
              <a:gs pos="100000">
                <a:srgbClr val="0E4980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241592" y="297578"/>
            <a:ext cx="856858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Трансформация НПП РК «Атамекен»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4A66CFF-F5D7-410C-834A-FB387D9AFF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</a:blip>
          <a:srcRect l="19703" t="23162" r="16801" b="24631"/>
          <a:stretch/>
        </p:blipFill>
        <p:spPr>
          <a:xfrm>
            <a:off x="9428201" y="386039"/>
            <a:ext cx="2292330" cy="18848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CD57C78-6777-403B-99D2-0037D289CC24}"/>
              </a:ext>
            </a:extLst>
          </p:cNvPr>
          <p:cNvSpPr txBox="1"/>
          <p:nvPr/>
        </p:nvSpPr>
        <p:spPr>
          <a:xfrm>
            <a:off x="9055999" y="2334159"/>
            <a:ext cx="3036733" cy="23698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Привлечено более </a:t>
            </a:r>
          </a:p>
          <a:p>
            <a:pPr algn="ctr">
              <a:spcAft>
                <a:spcPts val="0"/>
              </a:spcAft>
            </a:pPr>
            <a:r>
              <a:rPr lang="ru-RU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160</a:t>
            </a:r>
            <a:r>
              <a:rPr lang="ru-RU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тыс. участников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от МСБ </a:t>
            </a:r>
          </a:p>
        </p:txBody>
      </p:sp>
      <p:pic>
        <p:nvPicPr>
          <p:cNvPr id="1026" name="Picture 2" descr="Группа сотрудников в круговой стрелке – Бесплатные иконки: люди">
            <a:extLst>
              <a:ext uri="{FF2B5EF4-FFF2-40B4-BE49-F238E27FC236}">
                <a16:creationId xmlns:a16="http://schemas.microsoft.com/office/drawing/2014/main" xmlns="" id="{368EF01F-B9AA-467A-A9EE-39E873D96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2" y="2553699"/>
            <a:ext cx="1507522" cy="15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B9518E-A982-466B-9D1D-12A43E4A7A44}"/>
              </a:ext>
            </a:extLst>
          </p:cNvPr>
          <p:cNvSpPr txBox="1"/>
          <p:nvPr/>
        </p:nvSpPr>
        <p:spPr>
          <a:xfrm>
            <a:off x="351359" y="2255677"/>
            <a:ext cx="2197100" cy="2103565"/>
          </a:xfrm>
          <a:prstGeom prst="rect">
            <a:avLst/>
          </a:prstGeom>
          <a:noFill/>
        </p:spPr>
        <p:txBody>
          <a:bodyPr wrap="square" anchor="ctr">
            <a:prstTxWarp prst="textArchDown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altLang="ru-RU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</a:t>
            </a:r>
            <a:r>
              <a:rPr lang="ru-RU" altLang="ru-RU" sz="20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3EFE72EB-FECE-4F10-A222-E39E4AED77E2}"/>
              </a:ext>
            </a:extLst>
          </p:cNvPr>
          <p:cNvSpPr/>
          <p:nvPr/>
        </p:nvSpPr>
        <p:spPr>
          <a:xfrm>
            <a:off x="293162" y="1554972"/>
            <a:ext cx="8400895" cy="538609"/>
          </a:xfrm>
          <a:prstGeom prst="roundRect">
            <a:avLst>
              <a:gd name="adj" fmla="val 12630"/>
            </a:avLst>
          </a:prstGeom>
          <a:solidFill>
            <a:srgbClr val="0E4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CF6328-972E-4D59-A9B4-4E94ADAE0C99}"/>
              </a:ext>
            </a:extLst>
          </p:cNvPr>
          <p:cNvSpPr txBox="1"/>
          <p:nvPr/>
        </p:nvSpPr>
        <p:spPr>
          <a:xfrm>
            <a:off x="364489" y="1655704"/>
            <a:ext cx="8329568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НПП изменила подход к управлению «bottom-up» («снизу-вверх»)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xmlns="" id="{50BB56B0-7417-46F5-932F-38F78B8DD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8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73" y="-635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7B9E8E0A-499A-49C1-952A-A007B722D893}"/>
              </a:ext>
            </a:extLst>
          </p:cNvPr>
          <p:cNvSpPr/>
          <p:nvPr/>
        </p:nvSpPr>
        <p:spPr>
          <a:xfrm>
            <a:off x="9266856" y="5"/>
            <a:ext cx="2931676" cy="6857996"/>
          </a:xfrm>
          <a:prstGeom prst="rect">
            <a:avLst/>
          </a:prstGeom>
          <a:gradFill>
            <a:gsLst>
              <a:gs pos="37000">
                <a:srgbClr val="0E4980"/>
              </a:gs>
              <a:gs pos="0">
                <a:srgbClr val="0E4980"/>
              </a:gs>
              <a:gs pos="70000">
                <a:srgbClr val="0E4980">
                  <a:alpha val="80000"/>
                </a:srgbClr>
              </a:gs>
              <a:gs pos="100000">
                <a:srgbClr val="0E4980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272143" y="253310"/>
            <a:ext cx="738595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«Одно село – один продукт»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899886"/>
            <a:ext cx="89182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7">
            <a:extLst>
              <a:ext uri="{FF2B5EF4-FFF2-40B4-BE49-F238E27FC236}">
                <a16:creationId xmlns:a16="http://schemas.microsoft.com/office/drawing/2014/main" xmlns="" id="{C617EC00-1D35-4C41-A34C-BA02EA49D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EC2ED0E-AB48-43C7-84A9-3DB34AC7D1EF}"/>
              </a:ext>
            </a:extLst>
          </p:cNvPr>
          <p:cNvSpPr txBox="1"/>
          <p:nvPr/>
        </p:nvSpPr>
        <p:spPr>
          <a:xfrm>
            <a:off x="9266605" y="1381137"/>
            <a:ext cx="2938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уникальный продукт в регионе и создать местный бренд</a:t>
            </a:r>
            <a:endParaRPr lang="ru-K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B5CB975D-6F19-4512-9BAB-DBD3F4E6EE6E}"/>
              </a:ext>
            </a:extLst>
          </p:cNvPr>
          <p:cNvSpPr/>
          <p:nvPr/>
        </p:nvSpPr>
        <p:spPr>
          <a:xfrm>
            <a:off x="9942967" y="253310"/>
            <a:ext cx="1728335" cy="966521"/>
          </a:xfrm>
          <a:prstGeom prst="roundRect">
            <a:avLst>
              <a:gd name="adj" fmla="val 3549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5400000" sx="101000" sy="101000" algn="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44918357-0348-485C-BEFE-9E4A4C81E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149" y="156987"/>
            <a:ext cx="1960776" cy="119139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7637C0C-A1BC-4B62-8B8A-3F29E3217B59}"/>
              </a:ext>
            </a:extLst>
          </p:cNvPr>
          <p:cNvSpPr txBox="1"/>
          <p:nvPr/>
        </p:nvSpPr>
        <p:spPr>
          <a:xfrm>
            <a:off x="9266605" y="2580388"/>
            <a:ext cx="29316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7496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1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проекте</a:t>
            </a:r>
          </a:p>
          <a:p>
            <a:r>
              <a:rPr lang="ru-RU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«Одно село — один продукт» (ОСОП) реализуется НПП «Атамекен» в рамках программы «Мен кәсіпкер» для производителей товаров</a:t>
            </a:r>
            <a:endParaRPr lang="ru-KZ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0CC9088-C929-48D3-8DDA-290E104B1973}"/>
              </a:ext>
            </a:extLst>
          </p:cNvPr>
          <p:cNvSpPr txBox="1"/>
          <p:nvPr/>
        </p:nvSpPr>
        <p:spPr>
          <a:xfrm>
            <a:off x="9266605" y="4210525"/>
            <a:ext cx="2931675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проекта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берет свое начало в Японии. Также реализуется в Кыргызской Республике  совместно с Японским Агентством Международного Сотрудничества (JICA)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Казахстан, опираясь на опыт Кыргызстана, стремится создавать конкурентоспособную продукцию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A4F098A-97F2-471A-9704-65B1E15C076C}"/>
              </a:ext>
            </a:extLst>
          </p:cNvPr>
          <p:cNvSpPr txBox="1"/>
          <p:nvPr/>
        </p:nvSpPr>
        <p:spPr>
          <a:xfrm>
            <a:off x="1038320" y="1900778"/>
            <a:ext cx="244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27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Открыли бизнес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59F2BF3-F496-4446-96C9-F84DFCE26D66}"/>
              </a:ext>
            </a:extLst>
          </p:cNvPr>
          <p:cNvSpPr txBox="1"/>
          <p:nvPr/>
        </p:nvSpPr>
        <p:spPr>
          <a:xfrm>
            <a:off x="1125492" y="2098341"/>
            <a:ext cx="2116362" cy="70788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dirty="0">
                <a:solidFill>
                  <a:srgbClr val="0E4980"/>
                </a:solidFill>
                <a:latin typeface="Akrobat ExtraBold" panose="00000900000000000000" pitchFamily="50" charset="-52"/>
                <a:cs typeface="Arial" panose="020B0604020202020204" pitchFamily="34" charset="0"/>
              </a:rPr>
              <a:t>60</a:t>
            </a:r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финалистов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1117D02-1DC0-48D2-BD47-01ACC5A8FEC5}"/>
              </a:ext>
            </a:extLst>
          </p:cNvPr>
          <p:cNvSpPr txBox="1"/>
          <p:nvPr/>
        </p:nvSpPr>
        <p:spPr>
          <a:xfrm>
            <a:off x="3947106" y="1900778"/>
            <a:ext cx="1613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rgbClr val="27496D"/>
                </a:solidFill>
                <a:effectLst/>
                <a:uLnTx/>
                <a:uFillTx/>
                <a:latin typeface="Akrobat ExtraBold" panose="000009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b="1" dirty="0">
                <a:latin typeface="Arial" panose="020B0604020202020204" pitchFamily="34" charset="0"/>
              </a:rPr>
              <a:t>Создано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86C2328F-4610-4427-9357-A185E6D58D5A}"/>
              </a:ext>
            </a:extLst>
          </p:cNvPr>
          <p:cNvSpPr txBox="1"/>
          <p:nvPr/>
        </p:nvSpPr>
        <p:spPr>
          <a:xfrm>
            <a:off x="3934008" y="2098341"/>
            <a:ext cx="1987622" cy="70788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4000" dirty="0">
                <a:solidFill>
                  <a:srgbClr val="0E4980"/>
                </a:solidFill>
                <a:latin typeface="Akrobat ExtraBold" panose="00000900000000000000" pitchFamily="50" charset="-52"/>
                <a:cs typeface="Arial" panose="020B0604020202020204" pitchFamily="34" charset="0"/>
              </a:rPr>
              <a:t>97</a:t>
            </a:r>
            <a:r>
              <a:rPr lang="kk-KZ" sz="2800" b="1" dirty="0">
                <a:solidFill>
                  <a:srgbClr val="00206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  <a:r>
              <a:rPr lang="kk-KZ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2ACA876-1A18-4103-95D3-FCA67EE7AF52}"/>
              </a:ext>
            </a:extLst>
          </p:cNvPr>
          <p:cNvSpPr txBox="1"/>
          <p:nvPr/>
        </p:nvSpPr>
        <p:spPr>
          <a:xfrm>
            <a:off x="6479781" y="2555280"/>
            <a:ext cx="248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2060"/>
                </a:solidFill>
                <a:latin typeface="Akrobat Bold" panose="00000800000000000000" pitchFamily="50" charset="-52"/>
                <a:cs typeface="Arial" panose="020B0604020202020204" pitchFamily="34" charset="0"/>
              </a:rPr>
              <a:t>      </a:t>
            </a:r>
            <a:r>
              <a:rPr lang="ru-RU" sz="2800" b="1" dirty="0">
                <a:solidFill>
                  <a:srgbClr val="002060"/>
                </a:solidFill>
                <a:latin typeface="Akrobat Bold" panose="00000800000000000000" pitchFamily="50" charset="-52"/>
                <a:cs typeface="Arial" panose="020B0604020202020204" pitchFamily="34" charset="0"/>
              </a:rPr>
              <a:t>₸</a:t>
            </a:r>
            <a:r>
              <a:rPr lang="ru-RU" sz="2800" dirty="0">
                <a:solidFill>
                  <a:srgbClr val="002060"/>
                </a:solidFill>
                <a:latin typeface="Akrobat Bold" panose="00000800000000000000" pitchFamily="50" charset="-52"/>
                <a:cs typeface="Arial" panose="020B0604020202020204" pitchFamily="34" charset="0"/>
              </a:rPr>
              <a:t>113,2 </a:t>
            </a: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тенге</a:t>
            </a:r>
            <a:r>
              <a:rPr lang="kk-KZ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1BAA5CDE-D4AC-47C2-B8F7-2D093C3F9BB5}"/>
              </a:ext>
            </a:extLst>
          </p:cNvPr>
          <p:cNvSpPr txBox="1"/>
          <p:nvPr/>
        </p:nvSpPr>
        <p:spPr>
          <a:xfrm>
            <a:off x="1138061" y="3250746"/>
            <a:ext cx="2139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27496D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Arial" panose="020B0604020202020204" pitchFamily="34" charset="0"/>
              </a:rPr>
              <a:t>Сопровождено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DE4F625B-FE62-4168-8E57-C6EB1D319C50}"/>
              </a:ext>
            </a:extLst>
          </p:cNvPr>
          <p:cNvSpPr txBox="1"/>
          <p:nvPr/>
        </p:nvSpPr>
        <p:spPr>
          <a:xfrm>
            <a:off x="1124962" y="3486686"/>
            <a:ext cx="2731815" cy="135421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dirty="0">
                <a:solidFill>
                  <a:srgbClr val="0E4980"/>
                </a:solidFill>
                <a:latin typeface="Akrobat ExtraBold" panose="00000900000000000000" pitchFamily="50" charset="-52"/>
                <a:cs typeface="Arial" panose="020B0604020202020204" pitchFamily="34" charset="0"/>
              </a:rPr>
              <a:t>25</a:t>
            </a:r>
            <a:r>
              <a:rPr lang="ru-RU" sz="2800" b="1" dirty="0">
                <a:solidFill>
                  <a:srgbClr val="00206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в международных, республиканских и областных выставках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0740E76-3E6E-4651-AF59-C499EAE59D21}"/>
              </a:ext>
            </a:extLst>
          </p:cNvPr>
          <p:cNvSpPr txBox="1"/>
          <p:nvPr/>
        </p:nvSpPr>
        <p:spPr>
          <a:xfrm>
            <a:off x="4637168" y="3486686"/>
            <a:ext cx="2731815" cy="70788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dirty="0">
                <a:solidFill>
                  <a:srgbClr val="0E4980"/>
                </a:solidFill>
                <a:latin typeface="Akrobat ExtraBold" panose="00000900000000000000" pitchFamily="50" charset="-52"/>
                <a:cs typeface="Arial" panose="020B0604020202020204" pitchFamily="34" charset="0"/>
              </a:rPr>
              <a:t>196</a:t>
            </a:r>
            <a:r>
              <a:rPr lang="ru-RU" sz="2800" b="1" dirty="0">
                <a:solidFill>
                  <a:srgbClr val="00206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 продукции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BB41BAB-2268-45B2-9A8A-5AEA659FA34D}"/>
              </a:ext>
            </a:extLst>
          </p:cNvPr>
          <p:cNvSpPr txBox="1"/>
          <p:nvPr/>
        </p:nvSpPr>
        <p:spPr>
          <a:xfrm>
            <a:off x="4650266" y="3250746"/>
            <a:ext cx="2429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27496D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Arial" panose="020B0604020202020204" pitchFamily="34" charset="0"/>
              </a:rPr>
              <a:t>Произведено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xmlns="" id="{C097AA2C-01CE-4660-88EA-D8D9DE8E9B95}"/>
              </a:ext>
            </a:extLst>
          </p:cNvPr>
          <p:cNvSpPr/>
          <p:nvPr/>
        </p:nvSpPr>
        <p:spPr>
          <a:xfrm>
            <a:off x="383375" y="2102433"/>
            <a:ext cx="676149" cy="669874"/>
          </a:xfrm>
          <a:prstGeom prst="ellipse">
            <a:avLst/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pic>
        <p:nvPicPr>
          <p:cNvPr id="72" name="Рисунок 71" descr="Портфель">
            <a:extLst>
              <a:ext uri="{FF2B5EF4-FFF2-40B4-BE49-F238E27FC236}">
                <a16:creationId xmlns:a16="http://schemas.microsoft.com/office/drawing/2014/main" xmlns="" id="{661E781B-55E4-4985-9246-1613EA253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47" y="2236237"/>
            <a:ext cx="391417" cy="391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9000"/>
              </a:prstClr>
            </a:outerShdw>
          </a:effectLst>
        </p:spPr>
      </p:pic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F376213F-F8D0-4E56-AC34-AE926FE9DDBC}"/>
              </a:ext>
            </a:extLst>
          </p:cNvPr>
          <p:cNvSpPr/>
          <p:nvPr/>
        </p:nvSpPr>
        <p:spPr>
          <a:xfrm>
            <a:off x="3180628" y="2102433"/>
            <a:ext cx="676149" cy="669874"/>
          </a:xfrm>
          <a:prstGeom prst="ellipse">
            <a:avLst/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pic>
        <p:nvPicPr>
          <p:cNvPr id="74" name="Рисунок 73" descr="Человек ест">
            <a:extLst>
              <a:ext uri="{FF2B5EF4-FFF2-40B4-BE49-F238E27FC236}">
                <a16:creationId xmlns:a16="http://schemas.microsoft.com/office/drawing/2014/main" xmlns="" id="{8968B3C6-1452-4917-B3B1-2C769FDE9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920" y="2202052"/>
            <a:ext cx="443226" cy="443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9000"/>
              </a:prstClr>
            </a:outerShdw>
          </a:effectLst>
        </p:spPr>
      </p:pic>
      <p:sp>
        <p:nvSpPr>
          <p:cNvPr id="75" name="Овал 74">
            <a:extLst>
              <a:ext uri="{FF2B5EF4-FFF2-40B4-BE49-F238E27FC236}">
                <a16:creationId xmlns:a16="http://schemas.microsoft.com/office/drawing/2014/main" xmlns="" id="{EA390D81-F667-4D6C-B2AD-D71DDC962E75}"/>
              </a:ext>
            </a:extLst>
          </p:cNvPr>
          <p:cNvSpPr/>
          <p:nvPr/>
        </p:nvSpPr>
        <p:spPr>
          <a:xfrm>
            <a:off x="5754473" y="2080323"/>
            <a:ext cx="676149" cy="669874"/>
          </a:xfrm>
          <a:prstGeom prst="ellipse">
            <a:avLst/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10419AA-A4AC-4311-98DE-E977B67D6678}"/>
              </a:ext>
            </a:extLst>
          </p:cNvPr>
          <p:cNvSpPr txBox="1"/>
          <p:nvPr/>
        </p:nvSpPr>
        <p:spPr>
          <a:xfrm>
            <a:off x="6452301" y="1900778"/>
            <a:ext cx="244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27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Профинансировано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9D503E6A-8382-40FA-922F-5E2BFBF2853E}"/>
              </a:ext>
            </a:extLst>
          </p:cNvPr>
          <p:cNvSpPr txBox="1"/>
          <p:nvPr/>
        </p:nvSpPr>
        <p:spPr>
          <a:xfrm>
            <a:off x="6496590" y="2098341"/>
            <a:ext cx="2604818" cy="70788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dirty="0">
                <a:solidFill>
                  <a:srgbClr val="0E4980"/>
                </a:solidFill>
                <a:latin typeface="Akrobat ExtraBold" panose="00000900000000000000" pitchFamily="50" charset="-52"/>
                <a:cs typeface="Arial" panose="020B0604020202020204" pitchFamily="34" charset="0"/>
              </a:rPr>
              <a:t>21</a:t>
            </a:r>
            <a:r>
              <a:rPr lang="ru-RU" sz="3600" b="1" dirty="0">
                <a:solidFill>
                  <a:srgbClr val="FFC00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проектов, на сумму </a:t>
            </a:r>
          </a:p>
        </p:txBody>
      </p:sp>
      <p:pic>
        <p:nvPicPr>
          <p:cNvPr id="78" name="Рисунок 77" descr="Бумажник">
            <a:extLst>
              <a:ext uri="{FF2B5EF4-FFF2-40B4-BE49-F238E27FC236}">
                <a16:creationId xmlns:a16="http://schemas.microsoft.com/office/drawing/2014/main" xmlns="" id="{D6BC1C78-ED70-4D12-B1D2-06937E41A3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180" y="2195154"/>
            <a:ext cx="440211" cy="440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9000"/>
              </a:prstClr>
            </a:outerShdw>
          </a:effectLst>
        </p:spPr>
      </p:pic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6E335CDA-6667-4312-B040-2589FE4495BD}"/>
              </a:ext>
            </a:extLst>
          </p:cNvPr>
          <p:cNvSpPr/>
          <p:nvPr/>
        </p:nvSpPr>
        <p:spPr>
          <a:xfrm>
            <a:off x="371583" y="3506772"/>
            <a:ext cx="676149" cy="669874"/>
          </a:xfrm>
          <a:prstGeom prst="ellipse">
            <a:avLst/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pic>
        <p:nvPicPr>
          <p:cNvPr id="80" name="Рисунок 79" descr="Киоск">
            <a:extLst>
              <a:ext uri="{FF2B5EF4-FFF2-40B4-BE49-F238E27FC236}">
                <a16:creationId xmlns:a16="http://schemas.microsoft.com/office/drawing/2014/main" xmlns="" id="{93BEFF03-8091-446C-BCB1-70092781C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286" y="3613908"/>
            <a:ext cx="460157" cy="460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9000"/>
              </a:prstClr>
            </a:outerShdw>
          </a:effectLst>
        </p:spPr>
      </p:pic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3ACD5BBA-DDFC-4531-BF3B-6F61A8E93F08}"/>
              </a:ext>
            </a:extLst>
          </p:cNvPr>
          <p:cNvSpPr/>
          <p:nvPr/>
        </p:nvSpPr>
        <p:spPr>
          <a:xfrm>
            <a:off x="3883788" y="3518822"/>
            <a:ext cx="676149" cy="669874"/>
          </a:xfrm>
          <a:prstGeom prst="ellipse">
            <a:avLst/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pic>
        <p:nvPicPr>
          <p:cNvPr id="82" name="Рисунок 81" descr="Ящик">
            <a:extLst>
              <a:ext uri="{FF2B5EF4-FFF2-40B4-BE49-F238E27FC236}">
                <a16:creationId xmlns:a16="http://schemas.microsoft.com/office/drawing/2014/main" xmlns="" id="{020C2630-180F-4A4C-AA15-DF4FE6AF7C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9890" y="3609779"/>
            <a:ext cx="487959" cy="487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9000"/>
              </a:prstClr>
            </a:outerShdw>
          </a:effectLst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xmlns="" id="{01A4410E-D170-4D97-88A6-E250BC8AEA00}"/>
              </a:ext>
            </a:extLst>
          </p:cNvPr>
          <p:cNvSpPr/>
          <p:nvPr/>
        </p:nvSpPr>
        <p:spPr>
          <a:xfrm>
            <a:off x="356301" y="1096338"/>
            <a:ext cx="8612208" cy="638627"/>
          </a:xfrm>
          <a:prstGeom prst="roundRect">
            <a:avLst/>
          </a:prstGeom>
          <a:solidFill>
            <a:srgbClr val="0E4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object 27">
            <a:extLst>
              <a:ext uri="{FF2B5EF4-FFF2-40B4-BE49-F238E27FC236}">
                <a16:creationId xmlns:a16="http://schemas.microsoft.com/office/drawing/2014/main" xmlns="" id="{050D2841-EF5F-4ACB-A437-85861AB004AD}"/>
              </a:ext>
            </a:extLst>
          </p:cNvPr>
          <p:cNvSpPr txBox="1"/>
          <p:nvPr/>
        </p:nvSpPr>
        <p:spPr>
          <a:xfrm>
            <a:off x="519647" y="1224530"/>
            <a:ext cx="79252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latin typeface="Akrobat ExtraBold" panose="00000900000000000000" pitchFamily="2" charset="-52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60 финалистов ОСОП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solidFill>
                  <a:schemeClr val="bg1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результаты 2023 года)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xmlns="" id="{EC8B6D4D-22D3-4031-8A24-3E50EB11EBDC}"/>
              </a:ext>
            </a:extLst>
          </p:cNvPr>
          <p:cNvSpPr/>
          <p:nvPr/>
        </p:nvSpPr>
        <p:spPr>
          <a:xfrm>
            <a:off x="356302" y="4925371"/>
            <a:ext cx="8612208" cy="1679319"/>
          </a:xfrm>
          <a:prstGeom prst="roundRect">
            <a:avLst>
              <a:gd name="adj" fmla="val 3549"/>
            </a:avLst>
          </a:prstGeom>
          <a:solidFill>
            <a:srgbClr val="0E4980"/>
          </a:solidFill>
          <a:ln>
            <a:noFill/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  <a:latin typeface="Akrobat" panose="00000600000000000000" pitchFamily="50" charset="-52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F06CE48D-2D27-45CD-9350-E1BE17568B6C}"/>
              </a:ext>
            </a:extLst>
          </p:cNvPr>
          <p:cNvSpPr/>
          <p:nvPr/>
        </p:nvSpPr>
        <p:spPr>
          <a:xfrm>
            <a:off x="847846" y="5006031"/>
            <a:ext cx="30861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xmlns="" id="{877900D1-2EAF-447C-86B7-C3225CD38771}"/>
              </a:ext>
            </a:extLst>
          </p:cNvPr>
          <p:cNvSpPr txBox="1"/>
          <p:nvPr/>
        </p:nvSpPr>
        <p:spPr>
          <a:xfrm>
            <a:off x="923443" y="5488465"/>
            <a:ext cx="2769428" cy="738664"/>
          </a:xfrm>
          <a:prstGeom prst="rect">
            <a:avLst/>
          </a:prstGeom>
          <a:ln w="19812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A6F8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отобранных участников проводится обучение:  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E7D49325-3565-4B87-A2D9-67EFE73898CF}"/>
              </a:ext>
            </a:extLst>
          </p:cNvPr>
          <p:cNvSpPr txBox="1"/>
          <p:nvPr/>
        </p:nvSpPr>
        <p:spPr>
          <a:xfrm>
            <a:off x="3747146" y="5430946"/>
            <a:ext cx="49842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производства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Маркетинг, продажи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бренд-дизайнов упаковки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Прохождение сертификации на продукцию и пр.</a:t>
            </a:r>
          </a:p>
        </p:txBody>
      </p:sp>
    </p:spTree>
    <p:extLst>
      <p:ext uri="{BB962C8B-B14F-4D97-AF65-F5344CB8AC3E}">
        <p14:creationId xmlns:p14="http://schemas.microsoft.com/office/powerpoint/2010/main" val="1494544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73" y="-635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D7BBAF-9482-4C22-9774-CAF053374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8" t="-441" r="3066" b="441"/>
          <a:stretch/>
        </p:blipFill>
        <p:spPr>
          <a:xfrm>
            <a:off x="9084753" y="1244374"/>
            <a:ext cx="3098074" cy="5619981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7B9E8E0A-499A-49C1-952A-A007B722D893}"/>
              </a:ext>
            </a:extLst>
          </p:cNvPr>
          <p:cNvSpPr/>
          <p:nvPr/>
        </p:nvSpPr>
        <p:spPr>
          <a:xfrm>
            <a:off x="9100458" y="5"/>
            <a:ext cx="3098074" cy="6857996"/>
          </a:xfrm>
          <a:prstGeom prst="rect">
            <a:avLst/>
          </a:prstGeom>
          <a:gradFill>
            <a:gsLst>
              <a:gs pos="37000">
                <a:srgbClr val="0E4980"/>
              </a:gs>
              <a:gs pos="0">
                <a:srgbClr val="0E4980"/>
              </a:gs>
              <a:gs pos="70000">
                <a:srgbClr val="0E4980">
                  <a:alpha val="35000"/>
                </a:srgbClr>
              </a:gs>
              <a:gs pos="100000">
                <a:srgbClr val="0E4980">
                  <a:alpha val="4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228602" y="318549"/>
            <a:ext cx="9466942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ПОЛОЖИТЕЛЬНЫЙ ЭФФЕКТ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адресного профильного обучения в г. Алматы (2022 г.)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272144" y="1244374"/>
            <a:ext cx="8828314" cy="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7">
            <a:extLst>
              <a:ext uri="{FF2B5EF4-FFF2-40B4-BE49-F238E27FC236}">
                <a16:creationId xmlns:a16="http://schemas.microsoft.com/office/drawing/2014/main" xmlns="" id="{C617EC00-1D35-4C41-A34C-BA02EA49D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EEB4F6-DEF5-4329-AD15-E8E3164A5E46}"/>
              </a:ext>
            </a:extLst>
          </p:cNvPr>
          <p:cNvSpPr/>
          <p:nvPr/>
        </p:nvSpPr>
        <p:spPr>
          <a:xfrm>
            <a:off x="9250471" y="768987"/>
            <a:ext cx="278234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Потрачено на обучение</a:t>
            </a: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млн тенге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6FB57A0B-6ECC-44FE-BE12-63330E5942A1}"/>
              </a:ext>
            </a:extLst>
          </p:cNvPr>
          <p:cNvSpPr/>
          <p:nvPr/>
        </p:nvSpPr>
        <p:spPr>
          <a:xfrm>
            <a:off x="9314321" y="2882399"/>
            <a:ext cx="26817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тдача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</a:t>
            </a:r>
            <a:r>
              <a:rPr lang="ru-RU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Arial" panose="020B0604020202020204" pitchFamily="34" charset="0"/>
              </a:rPr>
              <a:t> </a:t>
            </a:r>
            <a:r>
              <a:rPr lang="ru-RU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Arial" panose="020B0604020202020204" pitchFamily="34" charset="0"/>
              </a:rPr>
              <a:t>4,86</a:t>
            </a:r>
            <a:r>
              <a:rPr lang="ru-RU" sz="8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B5D40D0C-B31D-4BC6-A3BB-6A6E82E39CA3}"/>
              </a:ext>
            </a:extLst>
          </p:cNvPr>
          <p:cNvSpPr/>
          <p:nvPr/>
        </p:nvSpPr>
        <p:spPr>
          <a:xfrm>
            <a:off x="9250471" y="2468151"/>
            <a:ext cx="2637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E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Эффект: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B18B9D8-E140-47F4-AED4-91E79C59EF2E}"/>
              </a:ext>
            </a:extLst>
          </p:cNvPr>
          <p:cNvSpPr/>
          <p:nvPr/>
        </p:nvSpPr>
        <p:spPr>
          <a:xfrm>
            <a:off x="2031105" y="1494923"/>
            <a:ext cx="537101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Обучено </a:t>
            </a:r>
            <a:r>
              <a:rPr lang="ru-RU" sz="4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</a:t>
            </a:r>
            <a:r>
              <a:rPr lang="ru-RU" sz="2400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тыс.</a:t>
            </a:r>
          </a:p>
          <a:p>
            <a:r>
              <a:rPr lang="ru-RU" sz="2400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3EF46A70-1B73-4303-8AAE-6CA01D978541}"/>
              </a:ext>
            </a:extLst>
          </p:cNvPr>
          <p:cNvCxnSpPr>
            <a:cxnSpLocks/>
          </p:cNvCxnSpPr>
          <p:nvPr/>
        </p:nvCxnSpPr>
        <p:spPr>
          <a:xfrm>
            <a:off x="228602" y="2684644"/>
            <a:ext cx="6781799" cy="0"/>
          </a:xfrm>
          <a:prstGeom prst="line">
            <a:avLst/>
          </a:prstGeom>
          <a:ln w="28575">
            <a:solidFill>
              <a:srgbClr val="428B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Os usuarios de equipe de grupo de pessoas - Ícones Infografia">
            <a:extLst>
              <a:ext uri="{FF2B5EF4-FFF2-40B4-BE49-F238E27FC236}">
                <a16:creationId xmlns:a16="http://schemas.microsoft.com/office/drawing/2014/main" xmlns="" id="{00B5F89C-7132-4DDF-B7E5-F36B56A47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5" y="1700180"/>
            <a:ext cx="1232249" cy="8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xmlns="" id="{0720BAA3-C1E2-4489-9676-0780BBB05792}"/>
              </a:ext>
            </a:extLst>
          </p:cNvPr>
          <p:cNvSpPr/>
          <p:nvPr/>
        </p:nvSpPr>
        <p:spPr>
          <a:xfrm>
            <a:off x="228602" y="4079693"/>
            <a:ext cx="7734298" cy="2611074"/>
          </a:xfrm>
          <a:prstGeom prst="roundRect">
            <a:avLst>
              <a:gd name="adj" fmla="val 5884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5400000" sx="101000" sy="101000" algn="tr" rotWithShape="0">
              <a:srgbClr val="004148">
                <a:alpha val="4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xmlns="" id="{6248A750-AA49-4E5E-9165-23F5B7BA39E0}"/>
              </a:ext>
            </a:extLst>
          </p:cNvPr>
          <p:cNvSpPr/>
          <p:nvPr/>
        </p:nvSpPr>
        <p:spPr>
          <a:xfrm>
            <a:off x="555450" y="5057437"/>
            <a:ext cx="4495800" cy="1447798"/>
          </a:xfrm>
          <a:custGeom>
            <a:avLst/>
            <a:gdLst>
              <a:gd name="connsiteX0" fmla="*/ 4495800 w 4495800"/>
              <a:gd name="connsiteY0" fmla="*/ 0 h 1447798"/>
              <a:gd name="connsiteX1" fmla="*/ 4495800 w 4495800"/>
              <a:gd name="connsiteY1" fmla="*/ 522470 h 1447798"/>
              <a:gd name="connsiteX2" fmla="*/ 4495800 w 4495800"/>
              <a:gd name="connsiteY2" fmla="*/ 522471 h 1447798"/>
              <a:gd name="connsiteX3" fmla="*/ 4495800 w 4495800"/>
              <a:gd name="connsiteY3" fmla="*/ 1447798 h 1447798"/>
              <a:gd name="connsiteX4" fmla="*/ 0 w 4495800"/>
              <a:gd name="connsiteY4" fmla="*/ 1447798 h 1447798"/>
              <a:gd name="connsiteX5" fmla="*/ 0 w 4495800"/>
              <a:gd name="connsiteY5" fmla="*/ 522470 h 1447798"/>
              <a:gd name="connsiteX6" fmla="*/ 1292264 w 4495800"/>
              <a:gd name="connsiteY6" fmla="*/ 522470 h 144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800" h="1447798">
                <a:moveTo>
                  <a:pt x="4495800" y="0"/>
                </a:moveTo>
                <a:lnTo>
                  <a:pt x="4495800" y="522470"/>
                </a:lnTo>
                <a:lnTo>
                  <a:pt x="4495800" y="522471"/>
                </a:lnTo>
                <a:lnTo>
                  <a:pt x="4495800" y="1447798"/>
                </a:lnTo>
                <a:lnTo>
                  <a:pt x="0" y="1447798"/>
                </a:lnTo>
                <a:lnTo>
                  <a:pt x="0" y="522470"/>
                </a:lnTo>
                <a:lnTo>
                  <a:pt x="1292264" y="522470"/>
                </a:lnTo>
                <a:close/>
              </a:path>
            </a:pathLst>
          </a:custGeom>
          <a:gradFill flip="none" rotWithShape="1">
            <a:gsLst>
              <a:gs pos="0">
                <a:srgbClr val="428BCE"/>
              </a:gs>
              <a:gs pos="99000">
                <a:srgbClr val="0E4980"/>
              </a:gs>
              <a:gs pos="100000">
                <a:srgbClr val="A6F8E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9A38B801-B403-47E2-89F4-C57FA4BA57A6}"/>
              </a:ext>
            </a:extLst>
          </p:cNvPr>
          <p:cNvCxnSpPr>
            <a:cxnSpLocks/>
          </p:cNvCxnSpPr>
          <p:nvPr/>
        </p:nvCxnSpPr>
        <p:spPr>
          <a:xfrm>
            <a:off x="555450" y="5468079"/>
            <a:ext cx="0" cy="1076664"/>
          </a:xfrm>
          <a:prstGeom prst="line">
            <a:avLst/>
          </a:prstGeom>
          <a:ln w="19050">
            <a:solidFill>
              <a:srgbClr val="0087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83BA3585-3E6F-4E7B-814F-116697852592}"/>
              </a:ext>
            </a:extLst>
          </p:cNvPr>
          <p:cNvCxnSpPr>
            <a:cxnSpLocks/>
          </p:cNvCxnSpPr>
          <p:nvPr/>
        </p:nvCxnSpPr>
        <p:spPr>
          <a:xfrm>
            <a:off x="5051250" y="4963460"/>
            <a:ext cx="0" cy="157141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C141CDF1-3572-4BA4-A748-F1D1841370B4}"/>
              </a:ext>
            </a:extLst>
          </p:cNvPr>
          <p:cNvCxnSpPr>
            <a:cxnSpLocks/>
          </p:cNvCxnSpPr>
          <p:nvPr/>
        </p:nvCxnSpPr>
        <p:spPr>
          <a:xfrm>
            <a:off x="1812750" y="5476536"/>
            <a:ext cx="0" cy="1076664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0FAE74F8-56A1-4CB1-8ACC-62B2E56C28FC}"/>
              </a:ext>
            </a:extLst>
          </p:cNvPr>
          <p:cNvCxnSpPr>
            <a:cxnSpLocks/>
          </p:cNvCxnSpPr>
          <p:nvPr/>
        </p:nvCxnSpPr>
        <p:spPr>
          <a:xfrm>
            <a:off x="5260798" y="5087849"/>
            <a:ext cx="0" cy="457200"/>
          </a:xfrm>
          <a:prstGeom prst="line">
            <a:avLst/>
          </a:prstGeom>
          <a:ln w="19050">
            <a:solidFill>
              <a:srgbClr val="00878E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BA363AE-FA6B-4C66-A919-8FED096F2083}"/>
              </a:ext>
            </a:extLst>
          </p:cNvPr>
          <p:cNvSpPr txBox="1"/>
          <p:nvPr/>
        </p:nvSpPr>
        <p:spPr>
          <a:xfrm>
            <a:off x="4596585" y="4195662"/>
            <a:ext cx="35458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2749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Налоги после обучения </a:t>
            </a:r>
          </a:p>
          <a:p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3,89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2749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млрд. тенге</a:t>
            </a:r>
            <a:endParaRPr lang="ru-RU" dirty="0">
              <a:solidFill>
                <a:srgbClr val="274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xmlns="" id="{44794AFF-687E-45E3-8DD6-2AA2CB3C39B4}"/>
              </a:ext>
            </a:extLst>
          </p:cNvPr>
          <p:cNvCxnSpPr>
            <a:cxnSpLocks/>
          </p:cNvCxnSpPr>
          <p:nvPr/>
        </p:nvCxnSpPr>
        <p:spPr>
          <a:xfrm flipH="1">
            <a:off x="1812750" y="5571749"/>
            <a:ext cx="3886200" cy="0"/>
          </a:xfrm>
          <a:prstGeom prst="line">
            <a:avLst/>
          </a:prstGeom>
          <a:ln w="1905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848131B2-F7C8-4BA9-8C31-4CEBECC4A368}"/>
              </a:ext>
            </a:extLst>
          </p:cNvPr>
          <p:cNvCxnSpPr>
            <a:cxnSpLocks/>
          </p:cNvCxnSpPr>
          <p:nvPr/>
        </p:nvCxnSpPr>
        <p:spPr>
          <a:xfrm flipH="1">
            <a:off x="5051250" y="5057437"/>
            <a:ext cx="647700" cy="0"/>
          </a:xfrm>
          <a:prstGeom prst="line">
            <a:avLst/>
          </a:prstGeom>
          <a:ln w="1905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xmlns="" id="{09228BAA-9097-41CE-A519-F937155551D6}"/>
              </a:ext>
            </a:extLst>
          </p:cNvPr>
          <p:cNvCxnSpPr>
            <a:cxnSpLocks/>
          </p:cNvCxnSpPr>
          <p:nvPr/>
        </p:nvCxnSpPr>
        <p:spPr>
          <a:xfrm>
            <a:off x="487975" y="5581249"/>
            <a:ext cx="1345453" cy="103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xmlns="" id="{7AB918AF-9B5C-4EAE-A94D-74FEEF9D5949}"/>
              </a:ext>
            </a:extLst>
          </p:cNvPr>
          <p:cNvCxnSpPr>
            <a:cxnSpLocks/>
          </p:cNvCxnSpPr>
          <p:nvPr/>
        </p:nvCxnSpPr>
        <p:spPr>
          <a:xfrm flipV="1">
            <a:off x="1810649" y="5057436"/>
            <a:ext cx="3270753" cy="52566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0266CF6A-C34F-4D09-BCBB-C2AC9A9A7DCE}"/>
              </a:ext>
            </a:extLst>
          </p:cNvPr>
          <p:cNvSpPr/>
          <p:nvPr/>
        </p:nvSpPr>
        <p:spPr>
          <a:xfrm>
            <a:off x="561834" y="2802063"/>
            <a:ext cx="4698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7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предпринимателей: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10DD273D-E8AA-4334-8AFE-CC1840FFCA67}"/>
              </a:ext>
            </a:extLst>
          </p:cNvPr>
          <p:cNvSpPr/>
          <p:nvPr/>
        </p:nvSpPr>
        <p:spPr>
          <a:xfrm>
            <a:off x="522532" y="3201378"/>
            <a:ext cx="1699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услуг </a:t>
            </a:r>
          </a:p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38,3%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C3238400-C998-4CEF-9FC4-421D4B9428F5}"/>
              </a:ext>
            </a:extLst>
          </p:cNvPr>
          <p:cNvSpPr/>
          <p:nvPr/>
        </p:nvSpPr>
        <p:spPr>
          <a:xfrm>
            <a:off x="2363056" y="3201378"/>
            <a:ext cx="1313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Торговля </a:t>
            </a:r>
          </a:p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34,5%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D54E554C-E7F1-4EEB-BEE3-34AC6EE71366}"/>
              </a:ext>
            </a:extLst>
          </p:cNvPr>
          <p:cNvSpPr/>
          <p:nvPr/>
        </p:nvSpPr>
        <p:spPr>
          <a:xfrm>
            <a:off x="3817703" y="3201378"/>
            <a:ext cx="1898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</a:p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17,5%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2E768977-569A-424C-B1FF-DD903E161BFD}"/>
              </a:ext>
            </a:extLst>
          </p:cNvPr>
          <p:cNvSpPr/>
          <p:nvPr/>
        </p:nvSpPr>
        <p:spPr>
          <a:xfrm>
            <a:off x="5857516" y="3201378"/>
            <a:ext cx="1589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Отраслевое </a:t>
            </a:r>
          </a:p>
          <a:p>
            <a:pPr algn="ctr"/>
            <a:r>
              <a:rPr lang="ru-RU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9,7%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14E72F90-6399-42BE-8C2E-ECD5CEEA4A28}"/>
              </a:ext>
            </a:extLst>
          </p:cNvPr>
          <p:cNvSpPr txBox="1"/>
          <p:nvPr/>
        </p:nvSpPr>
        <p:spPr>
          <a:xfrm>
            <a:off x="532496" y="4679967"/>
            <a:ext cx="51911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2749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Налоги до обучения </a:t>
            </a:r>
          </a:p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3,16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2749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млрд. тенге</a:t>
            </a:r>
            <a:endParaRPr lang="ru-RU" dirty="0">
              <a:solidFill>
                <a:srgbClr val="274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5860725" y="4554747"/>
            <a:ext cx="3683747" cy="182666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">
                <a:schemeClr val="accent1">
                  <a:tint val="44500"/>
                  <a:satMod val="160000"/>
                  <a:alpha val="35000"/>
                </a:schemeClr>
              </a:gs>
              <a:gs pos="100000">
                <a:srgbClr val="FFE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820B061-B4A9-4EF9-B4FD-6234868AA826}"/>
              </a:ext>
            </a:extLst>
          </p:cNvPr>
          <p:cNvSpPr txBox="1"/>
          <p:nvPr/>
        </p:nvSpPr>
        <p:spPr>
          <a:xfrm>
            <a:off x="5830573" y="5012327"/>
            <a:ext cx="23094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7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Прирост </a:t>
            </a:r>
          </a:p>
          <a:p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E49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729,5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2749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млн тенге</a:t>
            </a:r>
            <a:endParaRPr lang="ru-RU" dirty="0">
              <a:solidFill>
                <a:srgbClr val="274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980"/>
            </a:gs>
            <a:gs pos="61000">
              <a:srgbClr val="2F5EAB">
                <a:alpha val="90000"/>
              </a:srgbClr>
            </a:gs>
            <a:gs pos="89000">
              <a:srgbClr val="0E4980">
                <a:alpha val="84000"/>
              </a:srgbClr>
            </a:gs>
            <a:gs pos="100000">
              <a:srgbClr val="0E49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7035_48-phonoteka_org-p-foni-dlya-prezentatsii-strogie-svetlie-4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5786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744AE51F-A345-47F2-979F-997DA156ADBE}"/>
              </a:ext>
            </a:extLst>
          </p:cNvPr>
          <p:cNvSpPr/>
          <p:nvPr/>
        </p:nvSpPr>
        <p:spPr>
          <a:xfrm>
            <a:off x="348341" y="1376295"/>
            <a:ext cx="3837761" cy="496342"/>
          </a:xfrm>
          <a:prstGeom prst="roundRect">
            <a:avLst>
              <a:gd name="adj" fmla="val 21784"/>
            </a:avLst>
          </a:prstGeom>
          <a:solidFill>
            <a:srgbClr val="0E4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3A423-A2BE-4062-95FD-0EA56B1499AD}"/>
              </a:ext>
            </a:extLst>
          </p:cNvPr>
          <p:cNvSpPr txBox="1"/>
          <p:nvPr/>
        </p:nvSpPr>
        <p:spPr>
          <a:xfrm>
            <a:off x="272143" y="253310"/>
            <a:ext cx="10465526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ПОДХОДЫ </a:t>
            </a:r>
            <a:r>
              <a:rPr lang="ru-RU" altLang="ru-RU" sz="2400" b="1" dirty="0" smtClean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sz="2400" b="1" dirty="0">
                <a:solidFill>
                  <a:srgbClr val="0E4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altLang="ru-RU" sz="2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 и малого </a:t>
            </a:r>
            <a:r>
              <a:rPr lang="ru-RU" altLang="ru-RU" sz="2400" b="1" dirty="0" smtClean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бизнеса (мини </a:t>
            </a:r>
            <a:r>
              <a:rPr lang="ru-RU" altLang="ru-RU" sz="24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кластер)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4D4722D-3F3A-4E0B-B006-4204AB126BF8}"/>
              </a:ext>
            </a:extLst>
          </p:cNvPr>
          <p:cNvCxnSpPr>
            <a:cxnSpLocks/>
          </p:cNvCxnSpPr>
          <p:nvPr/>
        </p:nvCxnSpPr>
        <p:spPr>
          <a:xfrm>
            <a:off x="348343" y="899886"/>
            <a:ext cx="113891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99B58A-D170-4CC1-AA3D-9E35AD39A885}"/>
              </a:ext>
            </a:extLst>
          </p:cNvPr>
          <p:cNvSpPr txBox="1"/>
          <p:nvPr/>
        </p:nvSpPr>
        <p:spPr>
          <a:xfrm>
            <a:off x="379095" y="1406243"/>
            <a:ext cx="383776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Ключевые задачи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313D692-A694-4607-A3A2-F01538F3B490}"/>
              </a:ext>
            </a:extLst>
          </p:cNvPr>
          <p:cNvSpPr txBox="1"/>
          <p:nvPr/>
        </p:nvSpPr>
        <p:spPr>
          <a:xfrm>
            <a:off x="355417" y="1913506"/>
            <a:ext cx="361219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Устойчивое развитие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 из тени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73F2C18-1BFE-441C-943A-AE7D58F485E8}"/>
              </a:ext>
            </a:extLst>
          </p:cNvPr>
          <p:cNvSpPr txBox="1"/>
          <p:nvPr/>
        </p:nvSpPr>
        <p:spPr>
          <a:xfrm>
            <a:off x="4393874" y="3401380"/>
            <a:ext cx="413725" cy="5847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b="1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65487FD-94DA-4B07-BEF4-8F2E5EA3B3BF}"/>
              </a:ext>
            </a:extLst>
          </p:cNvPr>
          <p:cNvSpPr txBox="1"/>
          <p:nvPr/>
        </p:nvSpPr>
        <p:spPr>
          <a:xfrm>
            <a:off x="5332840" y="3339824"/>
            <a:ext cx="413725" cy="70788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B24C091-D4B2-41E5-82C3-B3E3F9036C34}"/>
              </a:ext>
            </a:extLst>
          </p:cNvPr>
          <p:cNvSpPr txBox="1"/>
          <p:nvPr/>
        </p:nvSpPr>
        <p:spPr>
          <a:xfrm>
            <a:off x="6236663" y="3401380"/>
            <a:ext cx="413725" cy="5847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F0FDE9B-D4D1-4DED-B3C1-146E0763CE46}"/>
              </a:ext>
            </a:extLst>
          </p:cNvPr>
          <p:cNvSpPr txBox="1"/>
          <p:nvPr/>
        </p:nvSpPr>
        <p:spPr>
          <a:xfrm>
            <a:off x="3878936" y="3833981"/>
            <a:ext cx="19886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buClr>
                <a:srgbClr val="1B3358"/>
              </a:buClr>
              <a:tabLst>
                <a:tab pos="241300" algn="l"/>
              </a:tabLst>
              <a:defRPr/>
            </a:pPr>
            <a: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Специалитет </a:t>
            </a:r>
            <a:endParaRPr lang="ru-RU" sz="1400" dirty="0">
              <a:solidFill>
                <a:srgbClr val="1B33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78261F7-FACB-4094-B102-479E7E99A804}"/>
              </a:ext>
            </a:extLst>
          </p:cNvPr>
          <p:cNvSpPr txBox="1"/>
          <p:nvPr/>
        </p:nvSpPr>
        <p:spPr>
          <a:xfrm>
            <a:off x="5746566" y="3855301"/>
            <a:ext cx="1822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1600" dirty="0"/>
              <a:t>Повышение качества жизни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F40A621-8E7F-4444-960B-59DFA73C0CCC}"/>
              </a:ext>
            </a:extLst>
          </p:cNvPr>
          <p:cNvSpPr txBox="1"/>
          <p:nvPr/>
        </p:nvSpPr>
        <p:spPr>
          <a:xfrm>
            <a:off x="3476163" y="5353932"/>
            <a:ext cx="236009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Нефинансовые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KZ" sz="1600" b="1" dirty="0">
              <a:solidFill>
                <a:srgbClr val="1B33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7">
            <a:extLst>
              <a:ext uri="{FF2B5EF4-FFF2-40B4-BE49-F238E27FC236}">
                <a16:creationId xmlns:a16="http://schemas.microsoft.com/office/drawing/2014/main" xmlns="" id="{C617EC00-1D35-4C41-A34C-BA02EA49D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995" y="6657304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2CBB5F-FE71-8C74-B0C9-0D99647AA8D5}"/>
              </a:ext>
            </a:extLst>
          </p:cNvPr>
          <p:cNvSpPr txBox="1"/>
          <p:nvPr/>
        </p:nvSpPr>
        <p:spPr>
          <a:xfrm>
            <a:off x="3627356" y="4172535"/>
            <a:ext cx="2057704" cy="884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buClr>
                <a:srgbClr val="1B3358"/>
              </a:buClr>
              <a:tabLst>
                <a:tab pos="241300" algn="l"/>
              </a:tabLst>
              <a:defRPr/>
            </a:pPr>
            <a:r>
              <a:rPr lang="ru-RU" sz="11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i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(пример)</a:t>
            </a:r>
          </a:p>
          <a:p>
            <a:pPr marL="241300" indent="-228600">
              <a:spcBef>
                <a:spcPts val="300"/>
              </a:spcBef>
              <a:buClr>
                <a:srgbClr val="1B3358"/>
              </a:buClr>
              <a:buFont typeface="+mj-lt"/>
              <a:buAutoNum type="arabicPeriod"/>
              <a:tabLst>
                <a:tab pos="241300" algn="l"/>
              </a:tabLst>
              <a:defRPr/>
            </a:pPr>
            <a:r>
              <a:rPr lang="ru-RU" sz="1100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КРС молочное</a:t>
            </a:r>
          </a:p>
          <a:p>
            <a:pPr marL="241300" indent="-228600">
              <a:spcBef>
                <a:spcPts val="300"/>
              </a:spcBef>
              <a:buClr>
                <a:srgbClr val="1B3358"/>
              </a:buClr>
              <a:buFont typeface="Calibri"/>
              <a:buAutoNum type="arabicPeriod"/>
              <a:tabLst>
                <a:tab pos="241300" algn="l"/>
              </a:tabLst>
              <a:defRPr/>
            </a:pPr>
            <a:r>
              <a:rPr lang="ru-RU" sz="1100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Масличные культуры</a:t>
            </a:r>
          </a:p>
          <a:p>
            <a:pPr marL="241300" indent="-228600">
              <a:spcBef>
                <a:spcPts val="300"/>
              </a:spcBef>
              <a:buFont typeface="Calibri"/>
              <a:buAutoNum type="arabicPeriod" startAt="3"/>
              <a:tabLst>
                <a:tab pos="241300" algn="l"/>
              </a:tabLst>
              <a:defRPr/>
            </a:pPr>
            <a:r>
              <a:rPr lang="ru-RU" sz="1100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мёда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B3F68E-838F-D803-7E73-CD4F2AF1CD08}"/>
              </a:ext>
            </a:extLst>
          </p:cNvPr>
          <p:cNvSpPr txBox="1"/>
          <p:nvPr/>
        </p:nvSpPr>
        <p:spPr>
          <a:xfrm>
            <a:off x="5746565" y="4448474"/>
            <a:ext cx="16347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41300" indent="-228600" algn="l">
              <a:spcBef>
                <a:spcPts val="300"/>
              </a:spcBef>
              <a:buClr>
                <a:srgbClr val="1B3358"/>
              </a:buClr>
              <a:buFontTx/>
              <a:buAutoNum type="arabicPeriod"/>
              <a:tabLst>
                <a:tab pos="241300" algn="l"/>
              </a:tabLst>
              <a:defRPr/>
            </a:pPr>
            <a:r>
              <a:rPr lang="ru-RU" sz="1100" b="0" dirty="0"/>
              <a:t>Торговля</a:t>
            </a:r>
          </a:p>
          <a:p>
            <a:pPr marL="241300" indent="-228600" algn="l">
              <a:spcBef>
                <a:spcPts val="300"/>
              </a:spcBef>
              <a:buClr>
                <a:srgbClr val="1B3358"/>
              </a:buClr>
              <a:buFontTx/>
              <a:buAutoNum type="arabicPeriod"/>
              <a:tabLst>
                <a:tab pos="241300" algn="l"/>
              </a:tabLst>
              <a:defRPr/>
            </a:pPr>
            <a:r>
              <a:rPr lang="ru-RU" sz="1100" b="0" dirty="0"/>
              <a:t>Сфера услуг</a:t>
            </a:r>
            <a:r>
              <a:rPr lang="en-US" sz="1100" b="0" dirty="0"/>
              <a:t> </a:t>
            </a:r>
            <a:endParaRPr lang="ru-RU" sz="1100" b="0" dirty="0"/>
          </a:p>
          <a:p>
            <a:pPr marL="241300" indent="-228600" algn="l">
              <a:spcBef>
                <a:spcPts val="300"/>
              </a:spcBef>
              <a:buClr>
                <a:srgbClr val="1B3358"/>
              </a:buClr>
              <a:buFontTx/>
              <a:buAutoNum type="arabicPeriod"/>
              <a:tabLst>
                <a:tab pos="241300" algn="l"/>
              </a:tabLst>
              <a:defRPr/>
            </a:pPr>
            <a:r>
              <a:rPr lang="en-US" sz="1100" b="0" dirty="0"/>
              <a:t>HoReCa</a:t>
            </a:r>
            <a:endParaRPr lang="ru-KZ" sz="1100" b="0" dirty="0"/>
          </a:p>
        </p:txBody>
      </p:sp>
      <p:sp>
        <p:nvSpPr>
          <p:cNvPr id="32" name="Прямоугольник: скругленные углы 7">
            <a:extLst>
              <a:ext uri="{FF2B5EF4-FFF2-40B4-BE49-F238E27FC236}">
                <a16:creationId xmlns:a16="http://schemas.microsoft.com/office/drawing/2014/main" xmlns="" id="{76EDBB1B-5CAA-4FF3-A967-75479074E88A}"/>
              </a:ext>
            </a:extLst>
          </p:cNvPr>
          <p:cNvSpPr/>
          <p:nvPr/>
        </p:nvSpPr>
        <p:spPr>
          <a:xfrm>
            <a:off x="348342" y="2827783"/>
            <a:ext cx="7032955" cy="496340"/>
          </a:xfrm>
          <a:prstGeom prst="roundRect">
            <a:avLst>
              <a:gd name="adj" fmla="val 3549"/>
            </a:avLst>
          </a:prstGeom>
          <a:solidFill>
            <a:srgbClr val="0E498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5348E0D-2BF2-4734-A8FE-63B44304E5DE}"/>
              </a:ext>
            </a:extLst>
          </p:cNvPr>
          <p:cNvSpPr txBox="1"/>
          <p:nvPr/>
        </p:nvSpPr>
        <p:spPr>
          <a:xfrm>
            <a:off x="290479" y="2896285"/>
            <a:ext cx="7090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Точечная  региональная программа по развитию ММБ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007DF2F-4A00-41E4-B639-654E23E0FAEF}"/>
              </a:ext>
            </a:extLst>
          </p:cNvPr>
          <p:cNvSpPr txBox="1"/>
          <p:nvPr/>
        </p:nvSpPr>
        <p:spPr>
          <a:xfrm>
            <a:off x="355417" y="3415169"/>
            <a:ext cx="503573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Приоритетные направления: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43BF4-3819-4AE7-87A4-C2740D979C92}"/>
              </a:ext>
            </a:extLst>
          </p:cNvPr>
          <p:cNvSpPr txBox="1"/>
          <p:nvPr/>
        </p:nvSpPr>
        <p:spPr>
          <a:xfrm>
            <a:off x="355417" y="5308817"/>
            <a:ext cx="503573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Пакет мер поддержки:</a:t>
            </a:r>
          </a:p>
        </p:txBody>
      </p:sp>
      <p:sp>
        <p:nvSpPr>
          <p:cNvPr id="4" name="Половина рамки 3">
            <a:extLst>
              <a:ext uri="{FF2B5EF4-FFF2-40B4-BE49-F238E27FC236}">
                <a16:creationId xmlns:a16="http://schemas.microsoft.com/office/drawing/2014/main" xmlns="" id="{9AE64FE4-9DEA-426E-AE82-212E1797AD92}"/>
              </a:ext>
            </a:extLst>
          </p:cNvPr>
          <p:cNvSpPr/>
          <p:nvPr/>
        </p:nvSpPr>
        <p:spPr>
          <a:xfrm rot="8118448">
            <a:off x="6159184" y="4085907"/>
            <a:ext cx="2065024" cy="1994412"/>
          </a:xfrm>
          <a:prstGeom prst="halfFrame">
            <a:avLst>
              <a:gd name="adj1" fmla="val 6595"/>
              <a:gd name="adj2" fmla="val 6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31D04D7-8815-4D04-9BAF-73591642079B}"/>
              </a:ext>
            </a:extLst>
          </p:cNvPr>
          <p:cNvSpPr txBox="1"/>
          <p:nvPr/>
        </p:nvSpPr>
        <p:spPr>
          <a:xfrm>
            <a:off x="8081536" y="3415169"/>
            <a:ext cx="275234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50880F4-DAFB-48A8-8B44-22C7A9B01198}"/>
              </a:ext>
            </a:extLst>
          </p:cNvPr>
          <p:cNvSpPr txBox="1"/>
          <p:nvPr/>
        </p:nvSpPr>
        <p:spPr>
          <a:xfrm>
            <a:off x="8568980" y="4047710"/>
            <a:ext cx="368452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KPI </a:t>
            </a:r>
            <a: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Акимов </a:t>
            </a:r>
            <a:r>
              <a:rPr lang="ru-RU" sz="1600" b="1" dirty="0" smtClean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Дэшборд Правительства</a:t>
            </a:r>
            <a:endParaRPr lang="ru-RU" sz="1600" b="1" dirty="0">
              <a:solidFill>
                <a:srgbClr val="1B33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встречных обязательств </a:t>
            </a:r>
            <a:r>
              <a:rPr lang="ru-RU" sz="1600" b="1" dirty="0" smtClean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br>
              <a:rPr lang="ru-RU" sz="1600" b="1" dirty="0" smtClean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</a:t>
            </a:r>
            <a: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предпринимательства (</a:t>
            </a:r>
            <a:r>
              <a:rPr lang="ru-RU" sz="1400" b="1" i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получатели МГП</a:t>
            </a:r>
            <a:r>
              <a:rPr lang="ru-RU" sz="1600" b="1" dirty="0" smtClean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b="1" dirty="0">
              <a:solidFill>
                <a:srgbClr val="1B33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Независимый рейтинг </a:t>
            </a:r>
            <a:b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1B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Деловой климат</a:t>
            </a:r>
          </a:p>
        </p:txBody>
      </p:sp>
    </p:spTree>
    <p:extLst>
      <p:ext uri="{BB962C8B-B14F-4D97-AF65-F5344CB8AC3E}">
        <p14:creationId xmlns:p14="http://schemas.microsoft.com/office/powerpoint/2010/main" val="5018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https://phonoteka.org/uploads/posts/2021-04/1618827035_48-phonoteka_org-p-foni-dlya-prezentatsii-strogie-svetlie-48.jpg">
            <a:extLst>
              <a:ext uri="{FF2B5EF4-FFF2-40B4-BE49-F238E27FC236}">
                <a16:creationId xmlns:a16="http://schemas.microsoft.com/office/drawing/2014/main" xmlns="" id="{8449A934-192E-4BA2-B509-A4DCBD27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70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EF7EB0E-31E7-4B73-B64D-AD939B5F50A5}"/>
              </a:ext>
            </a:extLst>
          </p:cNvPr>
          <p:cNvSpPr/>
          <p:nvPr/>
        </p:nvSpPr>
        <p:spPr>
          <a:xfrm>
            <a:off x="425171" y="940519"/>
            <a:ext cx="11436948" cy="5852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xmlns="" id="{33D2EEDE-5469-4FE0-8C81-14823B60806D}"/>
              </a:ext>
            </a:extLst>
          </p:cNvPr>
          <p:cNvSpPr/>
          <p:nvPr/>
        </p:nvSpPr>
        <p:spPr>
          <a:xfrm>
            <a:off x="-2" y="0"/>
            <a:ext cx="4064002" cy="14192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prstClr val="white"/>
              </a:solidFill>
            </a:endParaRPr>
          </a:p>
        </p:txBody>
      </p:sp>
      <p:sp>
        <p:nvSpPr>
          <p:cNvPr id="30" name="Google Shape;110;p2">
            <a:extLst>
              <a:ext uri="{FF2B5EF4-FFF2-40B4-BE49-F238E27FC236}">
                <a16:creationId xmlns:a16="http://schemas.microsoft.com/office/drawing/2014/main" xmlns="" id="{E3BDE314-3068-6C03-A69E-390465A9871E}"/>
              </a:ext>
            </a:extLst>
          </p:cNvPr>
          <p:cNvSpPr/>
          <p:nvPr/>
        </p:nvSpPr>
        <p:spPr>
          <a:xfrm>
            <a:off x="373827" y="66264"/>
            <a:ext cx="1037307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3F3F3F"/>
              </a:buClr>
              <a:buSzPts val="2400"/>
              <a:defRPr/>
            </a:pPr>
            <a:r>
              <a:rPr lang="ru-RU" b="1" dirty="0">
                <a:solidFill>
                  <a:srgbClr val="054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ПОРТАЛ ДЛЯ БИЗНЕСА / МАРКЕТПЛЕЙС УСЛУГ </a:t>
            </a:r>
          </a:p>
          <a:p>
            <a:pPr>
              <a:buClr>
                <a:srgbClr val="3F3F3F"/>
              </a:buClr>
              <a:buSzPts val="2400"/>
              <a:defRPr/>
            </a:pPr>
            <a:r>
              <a:rPr lang="ru-RU" b="1" dirty="0">
                <a:solidFill>
                  <a:srgbClr val="054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КОНСОРЦИУМ (МИО + ЦГО + БИЗНЕС) </a:t>
            </a:r>
            <a:br>
              <a:rPr lang="ru-RU" b="1" dirty="0">
                <a:solidFill>
                  <a:srgbClr val="05499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 – БЕЗ АВТОРИЗАЦИИ, ВЫБОР РЕГИОНА) – УДОБНО ДЛЯ БИЗНЕСА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67FAA8-9F69-EC6A-F226-BD9C9FF911ED}"/>
              </a:ext>
            </a:extLst>
          </p:cNvPr>
          <p:cNvSpPr/>
          <p:nvPr/>
        </p:nvSpPr>
        <p:spPr>
          <a:xfrm>
            <a:off x="-1159907" y="237587"/>
            <a:ext cx="638629" cy="609600"/>
          </a:xfrm>
          <a:prstGeom prst="rect">
            <a:avLst/>
          </a:prstGeom>
          <a:solidFill>
            <a:srgbClr val="3A9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C097DD8-D8D8-A9E3-249A-F5C8F7A5099F}"/>
              </a:ext>
            </a:extLst>
          </p:cNvPr>
          <p:cNvSpPr/>
          <p:nvPr/>
        </p:nvSpPr>
        <p:spPr>
          <a:xfrm>
            <a:off x="-1159907" y="999328"/>
            <a:ext cx="638629" cy="609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DB5E342-A3D4-A790-8F04-AF537B2F3D7A}"/>
              </a:ext>
            </a:extLst>
          </p:cNvPr>
          <p:cNvSpPr/>
          <p:nvPr/>
        </p:nvSpPr>
        <p:spPr>
          <a:xfrm>
            <a:off x="-1159907" y="1761069"/>
            <a:ext cx="638629" cy="609600"/>
          </a:xfrm>
          <a:prstGeom prst="rect">
            <a:avLst/>
          </a:prstGeom>
          <a:solidFill>
            <a:srgbClr val="E6F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B1CE0E3-E863-AF0C-8065-B0EBF71551B3}"/>
              </a:ext>
            </a:extLst>
          </p:cNvPr>
          <p:cNvSpPr/>
          <p:nvPr/>
        </p:nvSpPr>
        <p:spPr>
          <a:xfrm>
            <a:off x="-1159907" y="2522810"/>
            <a:ext cx="638629" cy="609600"/>
          </a:xfrm>
          <a:prstGeom prst="rect">
            <a:avLst/>
          </a:pr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FA73204-AA03-CC2A-FBB7-D393558AA778}"/>
              </a:ext>
            </a:extLst>
          </p:cNvPr>
          <p:cNvSpPr/>
          <p:nvPr/>
        </p:nvSpPr>
        <p:spPr>
          <a:xfrm>
            <a:off x="-1159907" y="4046294"/>
            <a:ext cx="638629" cy="6096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99A33BD-ABC0-957A-F4D3-703DC66A08B6}"/>
              </a:ext>
            </a:extLst>
          </p:cNvPr>
          <p:cNvSpPr/>
          <p:nvPr/>
        </p:nvSpPr>
        <p:spPr>
          <a:xfrm>
            <a:off x="-1159907" y="3284551"/>
            <a:ext cx="638629" cy="60960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F3E3EBDB-AFB7-C44B-7E0D-92B376B1AC67}"/>
              </a:ext>
            </a:extLst>
          </p:cNvPr>
          <p:cNvCxnSpPr>
            <a:cxnSpLocks/>
          </p:cNvCxnSpPr>
          <p:nvPr/>
        </p:nvCxnSpPr>
        <p:spPr>
          <a:xfrm>
            <a:off x="425171" y="988144"/>
            <a:ext cx="1142948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: скругленные углы 25">
            <a:extLst>
              <a:ext uri="{FF2B5EF4-FFF2-40B4-BE49-F238E27FC236}">
                <a16:creationId xmlns:a16="http://schemas.microsoft.com/office/drawing/2014/main" xmlns="" id="{53A62304-B66D-B4C9-E36B-4206A9E6E2E9}"/>
              </a:ext>
            </a:extLst>
          </p:cNvPr>
          <p:cNvSpPr/>
          <p:nvPr/>
        </p:nvSpPr>
        <p:spPr>
          <a:xfrm>
            <a:off x="7380735" y="2445874"/>
            <a:ext cx="1858697" cy="3546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DFA443-1715-F811-8B5A-1099BA1A9168}"/>
              </a:ext>
            </a:extLst>
          </p:cNvPr>
          <p:cNvSpPr txBox="1"/>
          <p:nvPr/>
        </p:nvSpPr>
        <p:spPr>
          <a:xfrm>
            <a:off x="7322394" y="2217966"/>
            <a:ext cx="17416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МАЛЫЙ БИЗНЕС</a:t>
            </a:r>
            <a:endParaRPr lang="ru-KZ" sz="1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Прямоугольник: скругленные углы 1040">
            <a:extLst>
              <a:ext uri="{FF2B5EF4-FFF2-40B4-BE49-F238E27FC236}">
                <a16:creationId xmlns:a16="http://schemas.microsoft.com/office/drawing/2014/main" xmlns="" id="{868785BB-6D1E-633D-CD8C-141FFBF23D04}"/>
              </a:ext>
            </a:extLst>
          </p:cNvPr>
          <p:cNvSpPr/>
          <p:nvPr/>
        </p:nvSpPr>
        <p:spPr>
          <a:xfrm>
            <a:off x="475783" y="1083489"/>
            <a:ext cx="11378873" cy="468331"/>
          </a:xfrm>
          <a:prstGeom prst="roundRect">
            <a:avLst>
              <a:gd name="adj" fmla="val 2068"/>
            </a:avLst>
          </a:prstGeom>
          <a:solidFill>
            <a:srgbClr val="BCD6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pic>
        <p:nvPicPr>
          <p:cNvPr id="15" name="Picture 4" descr="eGov Business by Ministry of Digital Development, Innovations and Aerospace  Industry">
            <a:extLst>
              <a:ext uri="{FF2B5EF4-FFF2-40B4-BE49-F238E27FC236}">
                <a16:creationId xmlns:a16="http://schemas.microsoft.com/office/drawing/2014/main" xmlns="" id="{8D5FA0B0-9127-E832-C3CD-A85F97F2B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8" y="1123083"/>
            <a:ext cx="388475" cy="385052"/>
          </a:xfrm>
          <a:prstGeom prst="rect">
            <a:avLst/>
          </a:prstGeom>
          <a:solidFill>
            <a:srgbClr val="2A6ACB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8897455-1A19-6440-7C62-0DA2C2C0E73D}"/>
              </a:ext>
            </a:extLst>
          </p:cNvPr>
          <p:cNvSpPr txBox="1"/>
          <p:nvPr/>
        </p:nvSpPr>
        <p:spPr>
          <a:xfrm>
            <a:off x="874876" y="1053960"/>
            <a:ext cx="4889305" cy="501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 для бизнеса / Маркетплейс услуг </a:t>
            </a:r>
            <a:r>
              <a:rPr lang="ru-RU" sz="1056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56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ru-RU" sz="1056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056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1056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</a:t>
            </a:r>
            <a:r>
              <a:rPr lang="en-US" sz="1056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business.kz</a:t>
            </a:r>
            <a:r>
              <a:rPr lang="ru-RU" sz="1056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KZ" sz="1056" b="1" dirty="0">
              <a:solidFill>
                <a:srgbClr val="2A6A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1C4FCB9-D464-4E9F-BB75-47D9C8CD5B2F}"/>
              </a:ext>
            </a:extLst>
          </p:cNvPr>
          <p:cNvSpPr txBox="1"/>
          <p:nvPr/>
        </p:nvSpPr>
        <p:spPr>
          <a:xfrm>
            <a:off x="9451001" y="2217805"/>
            <a:ext cx="25894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 i="0" u="none" strike="noStrike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ru-RU" sz="1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СРЕДНИЙ И КРУПНЫЙ БИЗНЕС</a:t>
            </a:r>
            <a:endParaRPr lang="ru-KZ" sz="1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277391-D8E4-9738-1575-D66BFA699E53}"/>
              </a:ext>
            </a:extLst>
          </p:cNvPr>
          <p:cNvSpPr txBox="1"/>
          <p:nvPr/>
        </p:nvSpPr>
        <p:spPr>
          <a:xfrm>
            <a:off x="7352349" y="6040405"/>
            <a:ext cx="355076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Компенсация имущественных потерь МСБ от паводков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Получение земельного участка</a:t>
            </a:r>
          </a:p>
          <a:p>
            <a:pPr marL="134745" indent="-134745">
              <a:spcAft>
                <a:spcPts val="566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Сервисы корректировки сведений</a:t>
            </a:r>
          </a:p>
          <a:p>
            <a:pPr marL="134745" indent="-134745">
              <a:spcAft>
                <a:spcPts val="566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BDD903F-6ABA-079E-3EC5-E8DE33A838D1}"/>
              </a:ext>
            </a:extLst>
          </p:cNvPr>
          <p:cNvSpPr/>
          <p:nvPr/>
        </p:nvSpPr>
        <p:spPr>
          <a:xfrm>
            <a:off x="9449703" y="2542652"/>
            <a:ext cx="2480509" cy="266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Услуги ЦГО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Лицензии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Услуги МИО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Карта приоритетов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Подать заявку на реализацию инвестиционного проекта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Получить земельный участок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Инфраструктура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Финансовые меры поддержки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Подать заявку на участие в ЕКП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Нефинансовые меры поддержки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Частные услуги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Правовая поддержка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2AEDB6C9-C902-1156-B663-A0481E57914B}"/>
              </a:ext>
            </a:extLst>
          </p:cNvPr>
          <p:cNvSpPr/>
          <p:nvPr/>
        </p:nvSpPr>
        <p:spPr>
          <a:xfrm>
            <a:off x="7322394" y="2522003"/>
            <a:ext cx="2188647" cy="316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Услуги ЦГО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Услуги МИО</a:t>
            </a:r>
            <a:endParaRPr lang="en-US" sz="900" b="1" dirty="0">
              <a:solidFill>
                <a:srgbClr val="1F4E7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Подать заявку на спил дерева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Финансовые меры поддержки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Подать заявку на участие в ЕКП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Нефинансовые меры поддержки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Обучение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Консультации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...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Частные услуги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Kaspi, Halyk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B2B </a:t>
            </a: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сервисы</a:t>
            </a:r>
          </a:p>
          <a:p>
            <a:pPr marL="436568" lvl="1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Правовая поддержка</a:t>
            </a:r>
          </a:p>
          <a:p>
            <a:pPr marL="134745" indent="-134745">
              <a:spcAft>
                <a:spcPts val="284"/>
              </a:spcAft>
              <a:buFont typeface="Wingdings" panose="05000000000000000000" pitchFamily="2" charset="2"/>
              <a:buChar char="§"/>
            </a:pPr>
            <a:r>
              <a:rPr lang="ru-RU" sz="900" b="1" dirty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</p:txBody>
      </p:sp>
      <p:sp>
        <p:nvSpPr>
          <p:cNvPr id="22" name="Прямоугольник: скругленные углы 25">
            <a:extLst>
              <a:ext uri="{FF2B5EF4-FFF2-40B4-BE49-F238E27FC236}">
                <a16:creationId xmlns:a16="http://schemas.microsoft.com/office/drawing/2014/main" xmlns="" id="{77349784-019F-14EA-FAE2-631C0A90EA0E}"/>
              </a:ext>
            </a:extLst>
          </p:cNvPr>
          <p:cNvSpPr/>
          <p:nvPr/>
        </p:nvSpPr>
        <p:spPr>
          <a:xfrm>
            <a:off x="9511041" y="2449100"/>
            <a:ext cx="2372863" cy="33853"/>
          </a:xfrm>
          <a:prstGeom prst="roundRect">
            <a:avLst/>
          </a:prstGeom>
          <a:solidFill>
            <a:srgbClr val="2A6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6DB8D3D2-26A1-3CEF-E9D6-D24C90B89FB1}"/>
              </a:ext>
            </a:extLst>
          </p:cNvPr>
          <p:cNvGrpSpPr/>
          <p:nvPr/>
        </p:nvGrpSpPr>
        <p:grpSpPr>
          <a:xfrm>
            <a:off x="3223824" y="4817669"/>
            <a:ext cx="1530081" cy="1946321"/>
            <a:chOff x="10227753" y="4894021"/>
            <a:chExt cx="1485609" cy="1342221"/>
          </a:xfrm>
        </p:grpSpPr>
        <p:sp>
          <p:nvSpPr>
            <p:cNvPr id="24" name="Прямоугольник: скругленные углы 120">
              <a:extLst>
                <a:ext uri="{FF2B5EF4-FFF2-40B4-BE49-F238E27FC236}">
                  <a16:creationId xmlns:a16="http://schemas.microsoft.com/office/drawing/2014/main" xmlns="" id="{E6766CD8-EEC4-DC15-CEDC-A2D9EAFD299D}"/>
                </a:ext>
              </a:extLst>
            </p:cNvPr>
            <p:cNvSpPr/>
            <p:nvPr/>
          </p:nvSpPr>
          <p:spPr>
            <a:xfrm>
              <a:off x="10228747" y="4894021"/>
              <a:ext cx="1484615" cy="1342221"/>
            </a:xfrm>
            <a:prstGeom prst="roundRect">
              <a:avLst>
                <a:gd name="adj" fmla="val 89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2A6A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sz="635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E86ED731-2999-BE10-77A3-C18597EDB2F2}"/>
                </a:ext>
              </a:extLst>
            </p:cNvPr>
            <p:cNvSpPr/>
            <p:nvPr/>
          </p:nvSpPr>
          <p:spPr>
            <a:xfrm>
              <a:off x="10326803" y="4949159"/>
              <a:ext cx="1340055" cy="217224"/>
            </a:xfrm>
            <a:prstGeom prst="roundRect">
              <a:avLst/>
            </a:prstGeom>
            <a:solidFill>
              <a:srgbClr val="2A6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sz="635">
                <a:solidFill>
                  <a:prstClr val="white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3928CB3-0A32-430B-4D97-A2418CCE333E}"/>
                </a:ext>
              </a:extLst>
            </p:cNvPr>
            <p:cNvSpPr txBox="1"/>
            <p:nvPr/>
          </p:nvSpPr>
          <p:spPr>
            <a:xfrm>
              <a:off x="10325850" y="4915195"/>
              <a:ext cx="1329437" cy="3157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Разработка </a:t>
              </a:r>
            </a:p>
            <a:p>
              <a:pPr algn="ctr"/>
              <a:r>
                <a:rPr lang="ru-RU" sz="10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бизнес-плана</a:t>
              </a:r>
              <a:endParaRPr lang="ru-KZ" sz="10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0BA382E-C108-F568-9DF8-1123B2AAB12D}"/>
                </a:ext>
              </a:extLst>
            </p:cNvPr>
            <p:cNvSpPr txBox="1"/>
            <p:nvPr/>
          </p:nvSpPr>
          <p:spPr>
            <a:xfrm>
              <a:off x="10327450" y="5274335"/>
              <a:ext cx="1326239" cy="552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693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Бизнес-план для планирования ведения и развития вашего бизнеса</a:t>
              </a: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9220509E-1D1B-6A53-7F16-8E20A05E7959}"/>
                </a:ext>
              </a:extLst>
            </p:cNvPr>
            <p:cNvSpPr/>
            <p:nvPr/>
          </p:nvSpPr>
          <p:spPr>
            <a:xfrm>
              <a:off x="10408546" y="5976249"/>
              <a:ext cx="209722" cy="1489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35" dirty="0">
                <a:solidFill>
                  <a:prstClr val="white"/>
                </a:solidFill>
              </a:endParaRPr>
            </a:p>
          </p:txBody>
        </p:sp>
        <p:sp>
          <p:nvSpPr>
            <p:cNvPr id="29" name="Стрелка: вниз 28">
              <a:extLst>
                <a:ext uri="{FF2B5EF4-FFF2-40B4-BE49-F238E27FC236}">
                  <a16:creationId xmlns:a16="http://schemas.microsoft.com/office/drawing/2014/main" xmlns="" id="{1807D7DA-445B-FEAB-0E02-2BF4E4358E5E}"/>
                </a:ext>
              </a:extLst>
            </p:cNvPr>
            <p:cNvSpPr/>
            <p:nvPr/>
          </p:nvSpPr>
          <p:spPr>
            <a:xfrm rot="16200000">
              <a:off x="10471265" y="6011452"/>
              <a:ext cx="85477" cy="85885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35">
                <a:solidFill>
                  <a:prstClr val="white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4AD441D-2830-EACC-C926-49587D979646}"/>
                </a:ext>
              </a:extLst>
            </p:cNvPr>
            <p:cNvSpPr txBox="1"/>
            <p:nvPr/>
          </p:nvSpPr>
          <p:spPr>
            <a:xfrm>
              <a:off x="10579188" y="5964841"/>
              <a:ext cx="623175" cy="226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66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перейти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9758971B-980E-EE0D-6829-93096CC32AF5}"/>
                </a:ext>
              </a:extLst>
            </p:cNvPr>
            <p:cNvSpPr/>
            <p:nvPr/>
          </p:nvSpPr>
          <p:spPr>
            <a:xfrm>
              <a:off x="10227753" y="4894021"/>
              <a:ext cx="68453" cy="134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2A6A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35">
                <a:solidFill>
                  <a:prstClr val="white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390B2AA-AAAC-54FD-45A4-93081721D312}"/>
              </a:ext>
            </a:extLst>
          </p:cNvPr>
          <p:cNvSpPr txBox="1"/>
          <p:nvPr/>
        </p:nvSpPr>
        <p:spPr>
          <a:xfrm>
            <a:off x="373826" y="4938270"/>
            <a:ext cx="22131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 i="0" u="none" strike="noStrike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ru-RU" sz="1000" dirty="0">
                <a:solidFill>
                  <a:srgbClr val="002060"/>
                </a:solidFill>
              </a:rPr>
              <a:t>ПОПУЛЯРНЫЕ СЕРВИСЫ</a:t>
            </a:r>
          </a:p>
        </p:txBody>
      </p:sp>
      <p:sp>
        <p:nvSpPr>
          <p:cNvPr id="34" name="Прямоугольник: скругленные углы 25">
            <a:extLst>
              <a:ext uri="{FF2B5EF4-FFF2-40B4-BE49-F238E27FC236}">
                <a16:creationId xmlns:a16="http://schemas.microsoft.com/office/drawing/2014/main" xmlns="" id="{234C0F27-7B0A-A156-FD74-820CD4A09CB9}"/>
              </a:ext>
            </a:extLst>
          </p:cNvPr>
          <p:cNvSpPr/>
          <p:nvPr/>
        </p:nvSpPr>
        <p:spPr>
          <a:xfrm>
            <a:off x="466288" y="5170096"/>
            <a:ext cx="1654977" cy="4517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35" name="Прямоугольник: скругленные углы 25">
            <a:extLst>
              <a:ext uri="{FF2B5EF4-FFF2-40B4-BE49-F238E27FC236}">
                <a16:creationId xmlns:a16="http://schemas.microsoft.com/office/drawing/2014/main" xmlns="" id="{44193309-F937-8FF6-7A4B-BA49C9D0ADA0}"/>
              </a:ext>
            </a:extLst>
          </p:cNvPr>
          <p:cNvSpPr/>
          <p:nvPr/>
        </p:nvSpPr>
        <p:spPr>
          <a:xfrm>
            <a:off x="7403795" y="5894431"/>
            <a:ext cx="1654977" cy="45170"/>
          </a:xfrm>
          <a:prstGeom prst="roundRect">
            <a:avLst/>
          </a:prstGeom>
          <a:solidFill>
            <a:srgbClr val="428B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792">
              <a:solidFill>
                <a:prstClr val="white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D04A87D-63C8-410C-D653-8DD4E0D6B12C}"/>
              </a:ext>
            </a:extLst>
          </p:cNvPr>
          <p:cNvSpPr txBox="1"/>
          <p:nvPr/>
        </p:nvSpPr>
        <p:spPr>
          <a:xfrm>
            <a:off x="7380735" y="5683939"/>
            <a:ext cx="1765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ПОПУЛЯРНЫЕ УСЛУГИ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76771910-DBBA-D262-F606-E0469435DE77}"/>
              </a:ext>
            </a:extLst>
          </p:cNvPr>
          <p:cNvGrpSpPr/>
          <p:nvPr/>
        </p:nvGrpSpPr>
        <p:grpSpPr>
          <a:xfrm>
            <a:off x="466288" y="5282249"/>
            <a:ext cx="2681961" cy="1481450"/>
            <a:chOff x="5186236" y="4888085"/>
            <a:chExt cx="2427710" cy="1341008"/>
          </a:xfrm>
        </p:grpSpPr>
        <p:sp>
          <p:nvSpPr>
            <p:cNvPr id="38" name="Прямоугольник: скругленные углы 120">
              <a:extLst>
                <a:ext uri="{FF2B5EF4-FFF2-40B4-BE49-F238E27FC236}">
                  <a16:creationId xmlns:a16="http://schemas.microsoft.com/office/drawing/2014/main" xmlns="" id="{15067749-A77F-0975-8BDD-B5751BCEC0E6}"/>
                </a:ext>
              </a:extLst>
            </p:cNvPr>
            <p:cNvSpPr/>
            <p:nvPr/>
          </p:nvSpPr>
          <p:spPr>
            <a:xfrm>
              <a:off x="5217095" y="4888086"/>
              <a:ext cx="2396851" cy="1341007"/>
            </a:xfrm>
            <a:prstGeom prst="roundRect">
              <a:avLst>
                <a:gd name="adj" fmla="val 898"/>
              </a:avLst>
            </a:prstGeom>
            <a:solidFill>
              <a:srgbClr val="E6F3F3"/>
            </a:solidFill>
            <a:ln>
              <a:solidFill>
                <a:srgbClr val="2A6A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sz="635">
                <a:solidFill>
                  <a:prstClr val="white"/>
                </a:solidFill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74A06EF6-B4F1-58DF-E818-3C7192A02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6153" y="5204603"/>
              <a:ext cx="1272932" cy="954032"/>
            </a:xfrm>
            <a:prstGeom prst="rect">
              <a:avLst/>
            </a:prstGeom>
          </p:spPr>
        </p:pic>
        <p:sp>
          <p:nvSpPr>
            <p:cNvPr id="41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C6E6380C-A428-D1D0-E037-F76E965FCE57}"/>
                </a:ext>
              </a:extLst>
            </p:cNvPr>
            <p:cNvSpPr/>
            <p:nvPr/>
          </p:nvSpPr>
          <p:spPr>
            <a:xfrm>
              <a:off x="5296970" y="4938506"/>
              <a:ext cx="1720886" cy="232104"/>
            </a:xfrm>
            <a:prstGeom prst="roundRect">
              <a:avLst/>
            </a:prstGeom>
            <a:solidFill>
              <a:srgbClr val="2A6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sz="635">
                <a:solidFill>
                  <a:prstClr val="white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1B8BDBDB-7D1D-ABE3-F18C-B2A1C520AFBB}"/>
                </a:ext>
              </a:extLst>
            </p:cNvPr>
            <p:cNvSpPr txBox="1"/>
            <p:nvPr/>
          </p:nvSpPr>
          <p:spPr>
            <a:xfrm>
              <a:off x="5292695" y="4943528"/>
              <a:ext cx="1725161" cy="2228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Путеводитель бизнеса</a:t>
              </a:r>
              <a:endParaRPr lang="ru-KZ" sz="10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823D3A15-35EF-70E4-C014-20539871E224}"/>
                </a:ext>
              </a:extLst>
            </p:cNvPr>
            <p:cNvSpPr txBox="1"/>
            <p:nvPr/>
          </p:nvSpPr>
          <p:spPr>
            <a:xfrm>
              <a:off x="5243322" y="5204603"/>
              <a:ext cx="1164606" cy="872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693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Пошаговая инструкция по открытию и дальнейшему ведению бизнеса</a:t>
              </a: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xmlns="" id="{402DB16B-9300-243E-DAD0-F8AB89474581}"/>
                </a:ext>
              </a:extLst>
            </p:cNvPr>
            <p:cNvSpPr/>
            <p:nvPr/>
          </p:nvSpPr>
          <p:spPr>
            <a:xfrm>
              <a:off x="5340914" y="5927573"/>
              <a:ext cx="215343" cy="215343"/>
            </a:xfrm>
            <a:prstGeom prst="ellipse">
              <a:avLst/>
            </a:prstGeom>
            <a:solidFill>
              <a:srgbClr val="71BD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35">
                <a:solidFill>
                  <a:prstClr val="white"/>
                </a:solidFill>
              </a:endParaRPr>
            </a:p>
          </p:txBody>
        </p:sp>
        <p:sp>
          <p:nvSpPr>
            <p:cNvPr id="45" name="Стрелка: вниз 44">
              <a:extLst>
                <a:ext uri="{FF2B5EF4-FFF2-40B4-BE49-F238E27FC236}">
                  <a16:creationId xmlns:a16="http://schemas.microsoft.com/office/drawing/2014/main" xmlns="" id="{43227A3D-0AB0-25A7-CC25-2C3E5C23B3C5}"/>
                </a:ext>
              </a:extLst>
            </p:cNvPr>
            <p:cNvSpPr/>
            <p:nvPr/>
          </p:nvSpPr>
          <p:spPr>
            <a:xfrm rot="16200000">
              <a:off x="5405846" y="5992297"/>
              <a:ext cx="85477" cy="85885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35">
                <a:solidFill>
                  <a:prstClr val="white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2D584BE-4742-A83B-3D57-582CB26EBF8B}"/>
                </a:ext>
              </a:extLst>
            </p:cNvPr>
            <p:cNvSpPr txBox="1"/>
            <p:nvPr/>
          </p:nvSpPr>
          <p:spPr>
            <a:xfrm>
              <a:off x="5510765" y="5916828"/>
              <a:ext cx="579865" cy="226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66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перейти</a:t>
              </a: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xmlns="" id="{8FED4444-C052-8DB2-6313-FC4E068EDD89}"/>
                </a:ext>
              </a:extLst>
            </p:cNvPr>
            <p:cNvSpPr/>
            <p:nvPr/>
          </p:nvSpPr>
          <p:spPr>
            <a:xfrm>
              <a:off x="5186236" y="4888085"/>
              <a:ext cx="75600" cy="1341007"/>
            </a:xfrm>
            <a:prstGeom prst="rect">
              <a:avLst/>
            </a:prstGeom>
            <a:solidFill>
              <a:srgbClr val="71BDBB"/>
            </a:solidFill>
            <a:ln>
              <a:solidFill>
                <a:srgbClr val="2A6A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35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F7C26E9E-3863-046E-49C6-9DB0455B46AD}"/>
              </a:ext>
            </a:extLst>
          </p:cNvPr>
          <p:cNvGrpSpPr/>
          <p:nvPr/>
        </p:nvGrpSpPr>
        <p:grpSpPr>
          <a:xfrm>
            <a:off x="4881533" y="4817669"/>
            <a:ext cx="2312063" cy="1919659"/>
            <a:chOff x="10282981" y="2903724"/>
            <a:chExt cx="1477653" cy="1258232"/>
          </a:xfrm>
        </p:grpSpPr>
        <p:sp>
          <p:nvSpPr>
            <p:cNvPr id="58" name="Прямоугольник: скругленные углы 120">
              <a:extLst>
                <a:ext uri="{FF2B5EF4-FFF2-40B4-BE49-F238E27FC236}">
                  <a16:creationId xmlns:a16="http://schemas.microsoft.com/office/drawing/2014/main" xmlns="" id="{AE472B03-C8AF-A13F-A526-B47F77EFC168}"/>
                </a:ext>
              </a:extLst>
            </p:cNvPr>
            <p:cNvSpPr/>
            <p:nvPr/>
          </p:nvSpPr>
          <p:spPr>
            <a:xfrm>
              <a:off x="10343478" y="2904800"/>
              <a:ext cx="1417156" cy="1257156"/>
            </a:xfrm>
            <a:prstGeom prst="roundRect">
              <a:avLst>
                <a:gd name="adj" fmla="val 89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sz="635">
                <a:solidFill>
                  <a:prstClr val="white"/>
                </a:solidFill>
              </a:endParaRPr>
            </a:p>
          </p:txBody>
        </p:sp>
        <p:sp>
          <p:nvSpPr>
            <p:cNvPr id="59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0AE8009E-62B9-F238-80B8-ABCD84B33EA3}"/>
                </a:ext>
              </a:extLst>
            </p:cNvPr>
            <p:cNvSpPr/>
            <p:nvPr/>
          </p:nvSpPr>
          <p:spPr>
            <a:xfrm>
              <a:off x="10395901" y="2954735"/>
              <a:ext cx="1323809" cy="207854"/>
            </a:xfrm>
            <a:prstGeom prst="roundRect">
              <a:avLst/>
            </a:prstGeom>
            <a:solidFill>
              <a:srgbClr val="2A6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sz="635">
                <a:solidFill>
                  <a:prstClr val="white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1552CC58-0EB4-27D4-1D44-67CC82D9B61D}"/>
                </a:ext>
              </a:extLst>
            </p:cNvPr>
            <p:cNvSpPr txBox="1"/>
            <p:nvPr/>
          </p:nvSpPr>
          <p:spPr>
            <a:xfrm>
              <a:off x="10411586" y="2971933"/>
              <a:ext cx="1281687" cy="161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</a:lstStyle>
            <a:p>
              <a:r>
                <a:rPr lang="ru-RU" dirty="0">
                  <a:solidFill>
                    <a:prstClr val="white"/>
                  </a:solidFill>
                </a:rPr>
                <a:t>Карта приоритетов</a:t>
              </a: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FE8690B8-F9EA-1668-2D0E-C23B3000275A}"/>
                </a:ext>
              </a:extLst>
            </p:cNvPr>
            <p:cNvSpPr/>
            <p:nvPr/>
          </p:nvSpPr>
          <p:spPr>
            <a:xfrm>
              <a:off x="10282981" y="2903724"/>
              <a:ext cx="68109" cy="1257156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35" dirty="0">
                <a:solidFill>
                  <a:prstClr val="white"/>
                </a:solidFill>
              </a:endParaRPr>
            </a:p>
          </p:txBody>
        </p:sp>
        <p:pic>
          <p:nvPicPr>
            <p:cNvPr id="62" name="Рисунок 61" descr="Три новых области официально появились на административной карте Казахстана  - Аграрный сектор - Агроновости - Портал новостей Агробизнеса">
              <a:extLst>
                <a:ext uri="{FF2B5EF4-FFF2-40B4-BE49-F238E27FC236}">
                  <a16:creationId xmlns:a16="http://schemas.microsoft.com/office/drawing/2014/main" xmlns="" id="{14183648-F822-6726-4E65-7C242FE40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6" r="2736"/>
            <a:stretch>
              <a:fillRect/>
            </a:stretch>
          </p:blipFill>
          <p:spPr bwMode="auto">
            <a:xfrm>
              <a:off x="10395902" y="3233234"/>
              <a:ext cx="1321696" cy="869886"/>
            </a:xfrm>
            <a:custGeom>
              <a:avLst/>
              <a:gdLst>
                <a:gd name="connsiteX0" fmla="*/ 61802 w 2847508"/>
                <a:gd name="connsiteY0" fmla="*/ 0 h 1900439"/>
                <a:gd name="connsiteX1" fmla="*/ 2785706 w 2847508"/>
                <a:gd name="connsiteY1" fmla="*/ 0 h 1900439"/>
                <a:gd name="connsiteX2" fmla="*/ 2847508 w 2847508"/>
                <a:gd name="connsiteY2" fmla="*/ 61802 h 1900439"/>
                <a:gd name="connsiteX3" fmla="*/ 2847508 w 2847508"/>
                <a:gd name="connsiteY3" fmla="*/ 1838637 h 1900439"/>
                <a:gd name="connsiteX4" fmla="*/ 2785706 w 2847508"/>
                <a:gd name="connsiteY4" fmla="*/ 1900439 h 1900439"/>
                <a:gd name="connsiteX5" fmla="*/ 61802 w 2847508"/>
                <a:gd name="connsiteY5" fmla="*/ 1900439 h 1900439"/>
                <a:gd name="connsiteX6" fmla="*/ 0 w 2847508"/>
                <a:gd name="connsiteY6" fmla="*/ 1838637 h 1900439"/>
                <a:gd name="connsiteX7" fmla="*/ 0 w 2847508"/>
                <a:gd name="connsiteY7" fmla="*/ 61802 h 1900439"/>
                <a:gd name="connsiteX8" fmla="*/ 61802 w 2847508"/>
                <a:gd name="connsiteY8" fmla="*/ 0 h 190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7508" h="1900439">
                  <a:moveTo>
                    <a:pt x="61802" y="0"/>
                  </a:moveTo>
                  <a:lnTo>
                    <a:pt x="2785706" y="0"/>
                  </a:lnTo>
                  <a:cubicBezTo>
                    <a:pt x="2819838" y="0"/>
                    <a:pt x="2847508" y="27670"/>
                    <a:pt x="2847508" y="61802"/>
                  </a:cubicBezTo>
                  <a:lnTo>
                    <a:pt x="2847508" y="1838637"/>
                  </a:lnTo>
                  <a:cubicBezTo>
                    <a:pt x="2847508" y="1872769"/>
                    <a:pt x="2819838" y="1900439"/>
                    <a:pt x="2785706" y="1900439"/>
                  </a:cubicBezTo>
                  <a:lnTo>
                    <a:pt x="61802" y="1900439"/>
                  </a:lnTo>
                  <a:cubicBezTo>
                    <a:pt x="27670" y="1900439"/>
                    <a:pt x="0" y="1872769"/>
                    <a:pt x="0" y="1838637"/>
                  </a:cubicBezTo>
                  <a:lnTo>
                    <a:pt x="0" y="61802"/>
                  </a:lnTo>
                  <a:cubicBezTo>
                    <a:pt x="0" y="27670"/>
                    <a:pt x="27670" y="0"/>
                    <a:pt x="61802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E0D33E98-16E8-3E2A-F443-A74C9CEEC5EC}"/>
              </a:ext>
            </a:extLst>
          </p:cNvPr>
          <p:cNvGrpSpPr/>
          <p:nvPr/>
        </p:nvGrpSpPr>
        <p:grpSpPr>
          <a:xfrm>
            <a:off x="4884692" y="2733104"/>
            <a:ext cx="2308883" cy="1922790"/>
            <a:chOff x="5703531" y="2722051"/>
            <a:chExt cx="1510150" cy="1260407"/>
          </a:xfrm>
        </p:grpSpPr>
        <p:sp>
          <p:nvSpPr>
            <p:cNvPr id="64" name="Прямоугольник: скругленные углы 120">
              <a:extLst>
                <a:ext uri="{FF2B5EF4-FFF2-40B4-BE49-F238E27FC236}">
                  <a16:creationId xmlns:a16="http://schemas.microsoft.com/office/drawing/2014/main" xmlns="" id="{886527E1-844D-A3F3-3E74-8EB8E51D252E}"/>
                </a:ext>
              </a:extLst>
            </p:cNvPr>
            <p:cNvSpPr/>
            <p:nvPr/>
          </p:nvSpPr>
          <p:spPr>
            <a:xfrm>
              <a:off x="5736079" y="2722054"/>
              <a:ext cx="1477602" cy="1258355"/>
            </a:xfrm>
            <a:prstGeom prst="roundRect">
              <a:avLst>
                <a:gd name="adj" fmla="val 89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sz="635">
                <a:solidFill>
                  <a:prstClr val="white"/>
                </a:solidFill>
              </a:endParaRPr>
            </a:p>
          </p:txBody>
        </p:sp>
        <p:sp>
          <p:nvSpPr>
            <p:cNvPr id="65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463A28E9-371B-4DD6-15BB-31DAB8B80F8F}"/>
                </a:ext>
              </a:extLst>
            </p:cNvPr>
            <p:cNvSpPr/>
            <p:nvPr/>
          </p:nvSpPr>
          <p:spPr>
            <a:xfrm>
              <a:off x="5838326" y="2774263"/>
              <a:ext cx="1307776" cy="169755"/>
            </a:xfrm>
            <a:prstGeom prst="roundRect">
              <a:avLst/>
            </a:prstGeom>
            <a:solidFill>
              <a:srgbClr val="2A6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sz="635">
                <a:solidFill>
                  <a:prstClr val="white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27C3D799-CD86-D250-AAE6-5051B8E77125}"/>
                </a:ext>
              </a:extLst>
            </p:cNvPr>
            <p:cNvSpPr txBox="1"/>
            <p:nvPr/>
          </p:nvSpPr>
          <p:spPr>
            <a:xfrm>
              <a:off x="5771732" y="2782394"/>
              <a:ext cx="1438695" cy="191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Найти ближайший МЦОП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xmlns="" id="{2BB9DB18-2D36-049A-FABC-8AEE467829B1}"/>
                </a:ext>
              </a:extLst>
            </p:cNvPr>
            <p:cNvSpPr/>
            <p:nvPr/>
          </p:nvSpPr>
          <p:spPr>
            <a:xfrm>
              <a:off x="5703531" y="2722051"/>
              <a:ext cx="65174" cy="1260407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35">
                <a:solidFill>
                  <a:prstClr val="white"/>
                </a:solidFill>
              </a:endParaRP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xmlns="" id="{6E0BB311-AD14-8FD5-1FD9-7687286BA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0772"/>
            <a:stretch/>
          </p:blipFill>
          <p:spPr>
            <a:xfrm>
              <a:off x="5836285" y="2990564"/>
              <a:ext cx="1309819" cy="934075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B79A6CA8-418B-1E44-ED23-6354525FD7D5}"/>
              </a:ext>
            </a:extLst>
          </p:cNvPr>
          <p:cNvSpPr/>
          <p:nvPr/>
        </p:nvSpPr>
        <p:spPr>
          <a:xfrm flipV="1">
            <a:off x="468318" y="1599664"/>
            <a:ext cx="11386338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graphicFrame>
        <p:nvGraphicFramePr>
          <p:cNvPr id="73" name="Таблица 89">
            <a:extLst>
              <a:ext uri="{FF2B5EF4-FFF2-40B4-BE49-F238E27FC236}">
                <a16:creationId xmlns:a16="http://schemas.microsoft.com/office/drawing/2014/main" xmlns="" id="{4C091412-AB4E-6247-DE2F-CAAE1C6F6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90980"/>
              </p:ext>
            </p:extLst>
          </p:nvPr>
        </p:nvGraphicFramePr>
        <p:xfrm>
          <a:off x="475782" y="1704604"/>
          <a:ext cx="1138633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149">
                  <a:extLst>
                    <a:ext uri="{9D8B030D-6E8A-4147-A177-3AD203B41FA5}">
                      <a16:colId xmlns:a16="http://schemas.microsoft.com/office/drawing/2014/main" xmlns="" val="1734496980"/>
                    </a:ext>
                  </a:extLst>
                </a:gridCol>
                <a:gridCol w="1315417">
                  <a:extLst>
                    <a:ext uri="{9D8B030D-6E8A-4147-A177-3AD203B41FA5}">
                      <a16:colId xmlns:a16="http://schemas.microsoft.com/office/drawing/2014/main" xmlns="" val="1351137100"/>
                    </a:ext>
                  </a:extLst>
                </a:gridCol>
                <a:gridCol w="1428978">
                  <a:extLst>
                    <a:ext uri="{9D8B030D-6E8A-4147-A177-3AD203B41FA5}">
                      <a16:colId xmlns:a16="http://schemas.microsoft.com/office/drawing/2014/main" xmlns="" val="946730285"/>
                    </a:ext>
                  </a:extLst>
                </a:gridCol>
                <a:gridCol w="1741272">
                  <a:extLst>
                    <a:ext uri="{9D8B030D-6E8A-4147-A177-3AD203B41FA5}">
                      <a16:colId xmlns:a16="http://schemas.microsoft.com/office/drawing/2014/main" xmlns="" val="1494039832"/>
                    </a:ext>
                  </a:extLst>
                </a:gridCol>
                <a:gridCol w="1741272">
                  <a:extLst>
                    <a:ext uri="{9D8B030D-6E8A-4147-A177-3AD203B41FA5}">
                      <a16:colId xmlns:a16="http://schemas.microsoft.com/office/drawing/2014/main" xmlns="" val="4115871426"/>
                    </a:ext>
                  </a:extLst>
                </a:gridCol>
                <a:gridCol w="2017015">
                  <a:extLst>
                    <a:ext uri="{9D8B030D-6E8A-4147-A177-3AD203B41FA5}">
                      <a16:colId xmlns:a16="http://schemas.microsoft.com/office/drawing/2014/main" xmlns="" val="1881958666"/>
                    </a:ext>
                  </a:extLst>
                </a:gridCol>
                <a:gridCol w="866234">
                  <a:extLst>
                    <a:ext uri="{9D8B030D-6E8A-4147-A177-3AD203B41FA5}">
                      <a16:colId xmlns:a16="http://schemas.microsoft.com/office/drawing/2014/main" xmlns="" val="2842488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Актуальное для бизнеса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Услуги ЦГО</a:t>
                      </a:r>
                      <a:endParaRPr lang="ru-KZ" sz="11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Услуги МИО</a:t>
                      </a:r>
                      <a:endParaRPr lang="ru-KZ" sz="11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Финансовые и нефинансовые МГП</a:t>
                      </a:r>
                      <a:endParaRPr lang="ru-KZ" sz="11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Услуги</a:t>
                      </a:r>
                      <a:r>
                        <a:rPr lang="ru-RU" sz="1100" b="1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НПП</a:t>
                      </a:r>
                      <a:endParaRPr lang="ru-KZ" sz="11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Частные услуги</a:t>
                      </a:r>
                      <a:endParaRPr lang="ru-KZ" sz="11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…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3978855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CF5A5351-4712-46F4-8357-E24C5D5B42C1}"/>
              </a:ext>
            </a:extLst>
          </p:cNvPr>
          <p:cNvSpPr txBox="1"/>
          <p:nvPr/>
        </p:nvSpPr>
        <p:spPr>
          <a:xfrm>
            <a:off x="5881630" y="2333528"/>
            <a:ext cx="1254861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25" b="1" dirty="0">
                <a:solidFill>
                  <a:prstClr val="white"/>
                </a:solidFill>
                <a:latin typeface="Arial" panose="020B0604020202020204" pitchFamily="34" charset="0"/>
              </a:rPr>
              <a:t>Личный кабинет</a:t>
            </a:r>
            <a:endParaRPr lang="ru-KZ" sz="925" dirty="0">
              <a:solidFill>
                <a:prstClr val="white"/>
              </a:solidFill>
            </a:endParaRPr>
          </a:p>
        </p:txBody>
      </p:sp>
      <p:sp>
        <p:nvSpPr>
          <p:cNvPr id="75" name="Прямоугольник: скругленные углы 25">
            <a:extLst>
              <a:ext uri="{FF2B5EF4-FFF2-40B4-BE49-F238E27FC236}">
                <a16:creationId xmlns:a16="http://schemas.microsoft.com/office/drawing/2014/main" xmlns="" id="{65CB8E19-5276-7BE2-B1EB-EA7550E529BC}"/>
              </a:ext>
            </a:extLst>
          </p:cNvPr>
          <p:cNvSpPr/>
          <p:nvPr/>
        </p:nvSpPr>
        <p:spPr>
          <a:xfrm>
            <a:off x="4884692" y="2230334"/>
            <a:ext cx="2326641" cy="320106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40A4D5A-E401-6E3C-B126-7B9C767A5F17}"/>
              </a:ext>
            </a:extLst>
          </p:cNvPr>
          <p:cNvSpPr txBox="1"/>
          <p:nvPr/>
        </p:nvSpPr>
        <p:spPr>
          <a:xfrm>
            <a:off x="4709336" y="2252018"/>
            <a:ext cx="25894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Стать услугодателем</a:t>
            </a:r>
            <a:endParaRPr lang="ru-KZ" sz="1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01444" y="2214374"/>
            <a:ext cx="4120417" cy="2435792"/>
            <a:chOff x="5307650" y="2842222"/>
            <a:chExt cx="2330167" cy="1449128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xmlns="" id="{E0D33E98-16E8-3E2A-F443-A74C9CEEC5EC}"/>
                </a:ext>
              </a:extLst>
            </p:cNvPr>
            <p:cNvGrpSpPr/>
            <p:nvPr/>
          </p:nvGrpSpPr>
          <p:grpSpPr>
            <a:xfrm>
              <a:off x="5307650" y="2842222"/>
              <a:ext cx="2330167" cy="1449128"/>
              <a:chOff x="5703531" y="2722053"/>
              <a:chExt cx="1456502" cy="1126617"/>
            </a:xfrm>
          </p:grpSpPr>
          <p:sp>
            <p:nvSpPr>
              <p:cNvPr id="78" name="Прямоугольник: скругленные углы 120">
                <a:extLst>
                  <a:ext uri="{FF2B5EF4-FFF2-40B4-BE49-F238E27FC236}">
                    <a16:creationId xmlns:a16="http://schemas.microsoft.com/office/drawing/2014/main" xmlns="" id="{886527E1-844D-A3F3-3E74-8EB8E51D252E}"/>
                  </a:ext>
                </a:extLst>
              </p:cNvPr>
              <p:cNvSpPr/>
              <p:nvPr/>
            </p:nvSpPr>
            <p:spPr>
              <a:xfrm>
                <a:off x="5736079" y="2722054"/>
                <a:ext cx="1423954" cy="1126616"/>
              </a:xfrm>
              <a:prstGeom prst="roundRect">
                <a:avLst>
                  <a:gd name="adj" fmla="val 898"/>
                </a:avLst>
              </a:prstGeom>
              <a:solidFill>
                <a:srgbClr val="BCD6EE"/>
              </a:solidFill>
              <a:ln>
                <a:solidFill>
                  <a:srgbClr val="2F5E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sz="635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Прямоугольник: скругленные углы 25">
                <a:extLst>
                  <a:ext uri="{FF2B5EF4-FFF2-40B4-BE49-F238E27FC236}">
                    <a16:creationId xmlns:a16="http://schemas.microsoft.com/office/drawing/2014/main" xmlns="" id="{463A28E9-371B-4DD6-15BB-31DAB8B80F8F}"/>
                  </a:ext>
                </a:extLst>
              </p:cNvPr>
              <p:cNvSpPr/>
              <p:nvPr/>
            </p:nvSpPr>
            <p:spPr>
              <a:xfrm>
                <a:off x="5816349" y="2752704"/>
                <a:ext cx="1312619" cy="106450"/>
              </a:xfrm>
              <a:prstGeom prst="roundRect">
                <a:avLst/>
              </a:prstGeom>
              <a:solidFill>
                <a:srgbClr val="2A6A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sz="635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27C3D799-CD86-D250-AAE6-5051B8E77125}"/>
                  </a:ext>
                </a:extLst>
              </p:cNvPr>
              <p:cNvSpPr txBox="1"/>
              <p:nvPr/>
            </p:nvSpPr>
            <p:spPr>
              <a:xfrm>
                <a:off x="5810321" y="2748987"/>
                <a:ext cx="332951" cy="113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00" b="1" dirty="0">
                    <a:solidFill>
                      <a:prstClr val="white"/>
                    </a:solidFill>
                    <a:latin typeface="Arial" panose="020B0604020202020204" pitchFamily="34" charset="0"/>
                  </a:rPr>
                  <a:t>Новости</a:t>
                </a:r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xmlns="" id="{2BB9DB18-2D36-049A-FABC-8AEE467829B1}"/>
                  </a:ext>
                </a:extLst>
              </p:cNvPr>
              <p:cNvSpPr/>
              <p:nvPr/>
            </p:nvSpPr>
            <p:spPr>
              <a:xfrm>
                <a:off x="5703531" y="2722053"/>
                <a:ext cx="65174" cy="1126616"/>
              </a:xfrm>
              <a:prstGeom prst="rect">
                <a:avLst/>
              </a:prstGeom>
              <a:solidFill>
                <a:srgbClr val="2F5EAB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635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88460" y="3033878"/>
              <a:ext cx="2097260" cy="1231101"/>
            </a:xfrm>
            <a:prstGeom prst="rect">
              <a:avLst/>
            </a:prstGeom>
          </p:spPr>
        </p:pic>
      </p:grpSp>
      <p:sp>
        <p:nvSpPr>
          <p:cNvPr id="86" name="Прямоугольник: скругленные углы 25">
            <a:extLst>
              <a:ext uri="{FF2B5EF4-FFF2-40B4-BE49-F238E27FC236}">
                <a16:creationId xmlns:a16="http://schemas.microsoft.com/office/drawing/2014/main" xmlns="" id="{724AD36A-6571-3A1E-D8A1-8327795E1D6E}"/>
              </a:ext>
            </a:extLst>
          </p:cNvPr>
          <p:cNvSpPr/>
          <p:nvPr/>
        </p:nvSpPr>
        <p:spPr>
          <a:xfrm>
            <a:off x="9419599" y="1201930"/>
            <a:ext cx="1088333" cy="22205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FF934F74-F282-ECE6-F755-07ACA1AA770F}"/>
              </a:ext>
            </a:extLst>
          </p:cNvPr>
          <p:cNvSpPr txBox="1"/>
          <p:nvPr/>
        </p:nvSpPr>
        <p:spPr>
          <a:xfrm>
            <a:off x="9330054" y="1201427"/>
            <a:ext cx="1254861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25" b="1" dirty="0">
                <a:solidFill>
                  <a:prstClr val="white"/>
                </a:solidFill>
                <a:latin typeface="Arial" panose="020B0604020202020204" pitchFamily="34" charset="0"/>
              </a:rPr>
              <a:t>Личный кабинет</a:t>
            </a:r>
            <a:endParaRPr lang="ru-KZ" sz="925" dirty="0">
              <a:solidFill>
                <a:prstClr val="white"/>
              </a:solidFill>
            </a:endParaRPr>
          </a:p>
        </p:txBody>
      </p:sp>
      <p:sp>
        <p:nvSpPr>
          <p:cNvPr id="88" name="Прямоугольник: скругленные углы 47">
            <a:extLst>
              <a:ext uri="{FF2B5EF4-FFF2-40B4-BE49-F238E27FC236}">
                <a16:creationId xmlns:a16="http://schemas.microsoft.com/office/drawing/2014/main" xmlns="" id="{B6703ACB-27E4-C00E-2CF3-7CCBC259A2D9}"/>
              </a:ext>
            </a:extLst>
          </p:cNvPr>
          <p:cNvSpPr/>
          <p:nvPr/>
        </p:nvSpPr>
        <p:spPr>
          <a:xfrm>
            <a:off x="7562421" y="1204159"/>
            <a:ext cx="1830718" cy="220681"/>
          </a:xfrm>
          <a:prstGeom prst="roundRect">
            <a:avLst>
              <a:gd name="adj" fmla="val 91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pic>
        <p:nvPicPr>
          <p:cNvPr id="89" name="Рисунок 88" descr="Месяц">
            <a:extLst>
              <a:ext uri="{FF2B5EF4-FFF2-40B4-BE49-F238E27FC236}">
                <a16:creationId xmlns:a16="http://schemas.microsoft.com/office/drawing/2014/main" xmlns="" id="{8CB6058B-32A9-4277-01AB-527DCE093A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8417" y="1258335"/>
            <a:ext cx="105368" cy="105368"/>
          </a:xfrm>
          <a:prstGeom prst="rect">
            <a:avLst/>
          </a:prstGeom>
        </p:spPr>
      </p:pic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C3F96DF2-9BDC-AEE1-043F-35549826D080}"/>
              </a:ext>
            </a:extLst>
          </p:cNvPr>
          <p:cNvSpPr/>
          <p:nvPr/>
        </p:nvSpPr>
        <p:spPr>
          <a:xfrm>
            <a:off x="7596227" y="1230615"/>
            <a:ext cx="169755" cy="169755"/>
          </a:xfrm>
          <a:prstGeom prst="ellipse">
            <a:avLst/>
          </a:prstGeom>
          <a:noFill/>
          <a:ln>
            <a:solidFill>
              <a:srgbClr val="2F5EAB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xmlns="" id="{01441C2A-5A47-586F-F89F-E31A4A20C550}"/>
              </a:ext>
            </a:extLst>
          </p:cNvPr>
          <p:cNvSpPr/>
          <p:nvPr/>
        </p:nvSpPr>
        <p:spPr>
          <a:xfrm>
            <a:off x="7785851" y="1230615"/>
            <a:ext cx="169755" cy="169755"/>
          </a:xfrm>
          <a:prstGeom prst="ellipse">
            <a:avLst/>
          </a:prstGeom>
          <a:noFill/>
          <a:ln>
            <a:solidFill>
              <a:srgbClr val="2F5EAB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 dirty="0">
              <a:solidFill>
                <a:prstClr val="white"/>
              </a:solidFill>
            </a:endParaRPr>
          </a:p>
        </p:txBody>
      </p:sp>
      <p:pic>
        <p:nvPicPr>
          <p:cNvPr id="92" name="Picture 4" descr="Россия – Бесплатные иконки: флаги">
            <a:extLst>
              <a:ext uri="{FF2B5EF4-FFF2-40B4-BE49-F238E27FC236}">
                <a16:creationId xmlns:a16="http://schemas.microsoft.com/office/drawing/2014/main" xmlns="" id="{B94BB8B9-959A-547B-9BB8-B0447B3EF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44" y="1265862"/>
            <a:ext cx="99086" cy="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C692FAA8-CEEF-4953-5977-04692E0ED218}"/>
              </a:ext>
            </a:extLst>
          </p:cNvPr>
          <p:cNvSpPr txBox="1"/>
          <p:nvPr/>
        </p:nvSpPr>
        <p:spPr>
          <a:xfrm>
            <a:off x="7911909" y="1203968"/>
            <a:ext cx="736161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2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endParaRPr lang="ru-KZ" sz="66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42022E3C-D0AA-218F-3795-2F407756C8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28" y="1238043"/>
            <a:ext cx="155272" cy="155272"/>
          </a:xfrm>
          <a:prstGeom prst="rect">
            <a:avLst/>
          </a:prstGeom>
          <a:ln>
            <a:solidFill>
              <a:srgbClr val="2F5EAB"/>
            </a:solidFill>
          </a:ln>
          <a:effectLst>
            <a:softEdge rad="112500"/>
          </a:effectLst>
        </p:spPr>
      </p:pic>
      <p:sp>
        <p:nvSpPr>
          <p:cNvPr id="95" name="Овал 94">
            <a:extLst>
              <a:ext uri="{FF2B5EF4-FFF2-40B4-BE49-F238E27FC236}">
                <a16:creationId xmlns:a16="http://schemas.microsoft.com/office/drawing/2014/main" xmlns="" id="{96D48F7F-C68B-2D33-23CA-51BC5483FA5A}"/>
              </a:ext>
            </a:extLst>
          </p:cNvPr>
          <p:cNvSpPr/>
          <p:nvPr/>
        </p:nvSpPr>
        <p:spPr>
          <a:xfrm>
            <a:off x="8667290" y="1231014"/>
            <a:ext cx="169755" cy="169755"/>
          </a:xfrm>
          <a:prstGeom prst="ellipse">
            <a:avLst/>
          </a:prstGeom>
          <a:noFill/>
          <a:ln>
            <a:solidFill>
              <a:srgbClr val="2F5EAB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A927452E-4D88-EC25-DC10-F6F9A521FCF8}"/>
              </a:ext>
            </a:extLst>
          </p:cNvPr>
          <p:cNvSpPr txBox="1"/>
          <p:nvPr/>
        </p:nvSpPr>
        <p:spPr>
          <a:xfrm>
            <a:off x="8816420" y="1200963"/>
            <a:ext cx="653866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2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  <a:endParaRPr lang="ru-KZ" sz="92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7E801986-587B-7C70-B7E6-303F60C0447F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75090" y="1163544"/>
            <a:ext cx="602794" cy="346333"/>
          </a:xfrm>
          <a:prstGeom prst="rect">
            <a:avLst/>
          </a:prstGeom>
        </p:spPr>
      </p:pic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0977846B-1438-49E2-A8B4-DDFEDB02E79B}"/>
              </a:ext>
            </a:extLst>
          </p:cNvPr>
          <p:cNvSpPr/>
          <p:nvPr/>
        </p:nvSpPr>
        <p:spPr>
          <a:xfrm>
            <a:off x="9349714" y="1083489"/>
            <a:ext cx="1215543" cy="44574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3" name="TextBox 7">
            <a:extLst>
              <a:ext uri="{FF2B5EF4-FFF2-40B4-BE49-F238E27FC236}">
                <a16:creationId xmlns:a16="http://schemas.microsoft.com/office/drawing/2014/main" xmlns="" id="{B979D9BB-8871-4D16-A255-49387B8E6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0108" y="6663350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xmlns="" id="{33D2EEDE-5469-4FE0-8C81-14823B60806D}"/>
              </a:ext>
            </a:extLst>
          </p:cNvPr>
          <p:cNvSpPr/>
          <p:nvPr/>
        </p:nvSpPr>
        <p:spPr>
          <a:xfrm>
            <a:off x="-2" y="0"/>
            <a:ext cx="4064002" cy="14192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67FAA8-9F69-EC6A-F226-BD9C9FF911ED}"/>
              </a:ext>
            </a:extLst>
          </p:cNvPr>
          <p:cNvSpPr/>
          <p:nvPr/>
        </p:nvSpPr>
        <p:spPr>
          <a:xfrm>
            <a:off x="-1159907" y="237587"/>
            <a:ext cx="638629" cy="609600"/>
          </a:xfrm>
          <a:prstGeom prst="rect">
            <a:avLst/>
          </a:prstGeom>
          <a:solidFill>
            <a:srgbClr val="3A9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C097DD8-D8D8-A9E3-249A-F5C8F7A5099F}"/>
              </a:ext>
            </a:extLst>
          </p:cNvPr>
          <p:cNvSpPr/>
          <p:nvPr/>
        </p:nvSpPr>
        <p:spPr>
          <a:xfrm>
            <a:off x="-1159907" y="999328"/>
            <a:ext cx="638629" cy="609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DB5E342-A3D4-A790-8F04-AF537B2F3D7A}"/>
              </a:ext>
            </a:extLst>
          </p:cNvPr>
          <p:cNvSpPr/>
          <p:nvPr/>
        </p:nvSpPr>
        <p:spPr>
          <a:xfrm>
            <a:off x="-1159907" y="1761069"/>
            <a:ext cx="638629" cy="609600"/>
          </a:xfrm>
          <a:prstGeom prst="rect">
            <a:avLst/>
          </a:prstGeom>
          <a:solidFill>
            <a:srgbClr val="E6F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B1CE0E3-E863-AF0C-8065-B0EBF71551B3}"/>
              </a:ext>
            </a:extLst>
          </p:cNvPr>
          <p:cNvSpPr/>
          <p:nvPr/>
        </p:nvSpPr>
        <p:spPr>
          <a:xfrm>
            <a:off x="-1159907" y="2522810"/>
            <a:ext cx="638629" cy="609600"/>
          </a:xfrm>
          <a:prstGeom prst="rect">
            <a:avLst/>
          </a:pr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FA73204-AA03-CC2A-FBB7-D393558AA778}"/>
              </a:ext>
            </a:extLst>
          </p:cNvPr>
          <p:cNvSpPr/>
          <p:nvPr/>
        </p:nvSpPr>
        <p:spPr>
          <a:xfrm>
            <a:off x="-1159907" y="4046294"/>
            <a:ext cx="638629" cy="6096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99A33BD-ABC0-957A-F4D3-703DC66A08B6}"/>
              </a:ext>
            </a:extLst>
          </p:cNvPr>
          <p:cNvSpPr/>
          <p:nvPr/>
        </p:nvSpPr>
        <p:spPr>
          <a:xfrm>
            <a:off x="-1159907" y="3284551"/>
            <a:ext cx="638629" cy="60960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5375F14-7CA7-C04A-5BD8-E1DD2C0CE06E}"/>
              </a:ext>
            </a:extLst>
          </p:cNvPr>
          <p:cNvSpPr/>
          <p:nvPr/>
        </p:nvSpPr>
        <p:spPr>
          <a:xfrm>
            <a:off x="422141" y="3809767"/>
            <a:ext cx="2330615" cy="306864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ADA8928-9846-A4F8-B9F2-EE1DEB5D71B5}"/>
              </a:ext>
            </a:extLst>
          </p:cNvPr>
          <p:cNvSpPr/>
          <p:nvPr/>
        </p:nvSpPr>
        <p:spPr>
          <a:xfrm>
            <a:off x="422143" y="3482144"/>
            <a:ext cx="2330612" cy="292918"/>
          </a:xfrm>
          <a:prstGeom prst="rect">
            <a:avLst/>
          </a:prstGeom>
          <a:solidFill>
            <a:srgbClr val="EDF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graphicFrame>
        <p:nvGraphicFramePr>
          <p:cNvPr id="11" name="Таблица 89">
            <a:extLst>
              <a:ext uri="{FF2B5EF4-FFF2-40B4-BE49-F238E27FC236}">
                <a16:creationId xmlns:a16="http://schemas.microsoft.com/office/drawing/2014/main" xmlns="" id="{57B39977-CC6C-AC54-BA4C-C1BEEB24599B}"/>
              </a:ext>
            </a:extLst>
          </p:cNvPr>
          <p:cNvGraphicFramePr>
            <a:graphicFrameLocks noGrp="1"/>
          </p:cNvGraphicFramePr>
          <p:nvPr/>
        </p:nvGraphicFramePr>
        <p:xfrm>
          <a:off x="346142" y="1623937"/>
          <a:ext cx="63265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44">
                  <a:extLst>
                    <a:ext uri="{9D8B030D-6E8A-4147-A177-3AD203B41FA5}">
                      <a16:colId xmlns:a16="http://schemas.microsoft.com/office/drawing/2014/main" xmlns="" val="1734496980"/>
                    </a:ext>
                  </a:extLst>
                </a:gridCol>
                <a:gridCol w="1107469">
                  <a:extLst>
                    <a:ext uri="{9D8B030D-6E8A-4147-A177-3AD203B41FA5}">
                      <a16:colId xmlns:a16="http://schemas.microsoft.com/office/drawing/2014/main" xmlns="" val="1351137100"/>
                    </a:ext>
                  </a:extLst>
                </a:gridCol>
                <a:gridCol w="1329191">
                  <a:extLst>
                    <a:ext uri="{9D8B030D-6E8A-4147-A177-3AD203B41FA5}">
                      <a16:colId xmlns:a16="http://schemas.microsoft.com/office/drawing/2014/main" xmlns="" val="946730285"/>
                    </a:ext>
                  </a:extLst>
                </a:gridCol>
                <a:gridCol w="1396232">
                  <a:extLst>
                    <a:ext uri="{9D8B030D-6E8A-4147-A177-3AD203B41FA5}">
                      <a16:colId xmlns:a16="http://schemas.microsoft.com/office/drawing/2014/main" xmlns="" val="1494039832"/>
                    </a:ext>
                  </a:extLst>
                </a:gridCol>
                <a:gridCol w="904616">
                  <a:extLst>
                    <a:ext uri="{9D8B030D-6E8A-4147-A177-3AD203B41FA5}">
                      <a16:colId xmlns:a16="http://schemas.microsoft.com/office/drawing/2014/main" xmlns="" val="41158714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Мой профиль</a:t>
                      </a:r>
                    </a:p>
                  </a:txBody>
                  <a:tcPr anchor="ctr">
                    <a:solidFill>
                      <a:srgbClr val="0A83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Входящие</a:t>
                      </a: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Мои документы</a:t>
                      </a: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Настройки</a:t>
                      </a: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Еще</a:t>
                      </a: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3978855"/>
                  </a:ext>
                </a:extLst>
              </a:tr>
            </a:tbl>
          </a:graphicData>
        </a:graphic>
      </p:graphicFrame>
      <p:sp>
        <p:nvSpPr>
          <p:cNvPr id="12" name="Прямоугольник: скругленные углы 43">
            <a:extLst>
              <a:ext uri="{FF2B5EF4-FFF2-40B4-BE49-F238E27FC236}">
                <a16:creationId xmlns:a16="http://schemas.microsoft.com/office/drawing/2014/main" xmlns="" id="{AD339C36-1CB7-D063-6CB7-A02F7B89AC3A}"/>
              </a:ext>
            </a:extLst>
          </p:cNvPr>
          <p:cNvSpPr/>
          <p:nvPr/>
        </p:nvSpPr>
        <p:spPr>
          <a:xfrm>
            <a:off x="9076514" y="1669391"/>
            <a:ext cx="2776031" cy="220681"/>
          </a:xfrm>
          <a:prstGeom prst="roundRect">
            <a:avLst>
              <a:gd name="adj" fmla="val 9182"/>
            </a:avLst>
          </a:prstGeom>
          <a:solidFill>
            <a:schemeClr val="bg1"/>
          </a:solidFill>
          <a:ln>
            <a:solidFill>
              <a:srgbClr val="A3AE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pic>
        <p:nvPicPr>
          <p:cNvPr id="13" name="Рисунок 12" descr="Звонок">
            <a:extLst>
              <a:ext uri="{FF2B5EF4-FFF2-40B4-BE49-F238E27FC236}">
                <a16:creationId xmlns:a16="http://schemas.microsoft.com/office/drawing/2014/main" xmlns="" id="{1AFB23FC-609F-91E9-59B2-7B039CE59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8884" y="1719092"/>
            <a:ext cx="121288" cy="121288"/>
          </a:xfrm>
          <a:prstGeom prst="rect">
            <a:avLst/>
          </a:prstGeom>
        </p:spPr>
      </p:pic>
      <p:pic>
        <p:nvPicPr>
          <p:cNvPr id="14" name="Рисунок 13" descr="Месяц">
            <a:extLst>
              <a:ext uri="{FF2B5EF4-FFF2-40B4-BE49-F238E27FC236}">
                <a16:creationId xmlns:a16="http://schemas.microsoft.com/office/drawing/2014/main" xmlns="" id="{ACEC9860-221B-67CE-FB21-B7792FE434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357021" y="1722668"/>
            <a:ext cx="105368" cy="105368"/>
          </a:xfrm>
          <a:prstGeom prst="rect">
            <a:avLst/>
          </a:prstGeom>
        </p:spPr>
      </p:pic>
      <p:pic>
        <p:nvPicPr>
          <p:cNvPr id="15" name="Рисунок 14" descr="Пользователь">
            <a:extLst>
              <a:ext uri="{FF2B5EF4-FFF2-40B4-BE49-F238E27FC236}">
                <a16:creationId xmlns:a16="http://schemas.microsoft.com/office/drawing/2014/main" xmlns="" id="{20CD68F7-C280-613A-C8BE-A1EC85A3D8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92982" y="1696978"/>
            <a:ext cx="171446" cy="171446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B126F2CC-D3DC-498B-C438-03EF6402A51F}"/>
              </a:ext>
            </a:extLst>
          </p:cNvPr>
          <p:cNvSpPr/>
          <p:nvPr/>
        </p:nvSpPr>
        <p:spPr>
          <a:xfrm>
            <a:off x="9134212" y="1696205"/>
            <a:ext cx="169755" cy="169755"/>
          </a:xfrm>
          <a:prstGeom prst="ellipse">
            <a:avLst/>
          </a:prstGeom>
          <a:noFill/>
          <a:ln>
            <a:solidFill>
              <a:srgbClr val="A3AED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D81EA3D1-A3C5-F214-69C7-4B8C06DC152F}"/>
              </a:ext>
            </a:extLst>
          </p:cNvPr>
          <p:cNvSpPr/>
          <p:nvPr/>
        </p:nvSpPr>
        <p:spPr>
          <a:xfrm>
            <a:off x="9324832" y="1694947"/>
            <a:ext cx="169755" cy="169755"/>
          </a:xfrm>
          <a:prstGeom prst="ellipse">
            <a:avLst/>
          </a:prstGeom>
          <a:noFill/>
          <a:ln>
            <a:solidFill>
              <a:srgbClr val="A3AED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DDB005ED-CC9C-EECA-8A26-4F02C374CF6F}"/>
              </a:ext>
            </a:extLst>
          </p:cNvPr>
          <p:cNvSpPr/>
          <p:nvPr/>
        </p:nvSpPr>
        <p:spPr>
          <a:xfrm>
            <a:off x="9514455" y="1694947"/>
            <a:ext cx="169755" cy="169755"/>
          </a:xfrm>
          <a:prstGeom prst="ellipse">
            <a:avLst/>
          </a:prstGeom>
          <a:noFill/>
          <a:ln>
            <a:solidFill>
              <a:srgbClr val="A3AED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pic>
        <p:nvPicPr>
          <p:cNvPr id="19" name="Picture 4" descr="Россия – Бесплатные иконки: флаги">
            <a:extLst>
              <a:ext uri="{FF2B5EF4-FFF2-40B4-BE49-F238E27FC236}">
                <a16:creationId xmlns:a16="http://schemas.microsoft.com/office/drawing/2014/main" xmlns="" id="{49ABDD30-2165-4512-83B6-A36E25CD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48" y="1730194"/>
            <a:ext cx="99086" cy="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2AFF0D-17F6-686D-0CAC-45B24811D6BB}"/>
              </a:ext>
            </a:extLst>
          </p:cNvPr>
          <p:cNvSpPr txBox="1"/>
          <p:nvPr/>
        </p:nvSpPr>
        <p:spPr>
          <a:xfrm>
            <a:off x="9684207" y="1679229"/>
            <a:ext cx="736161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25" b="1" dirty="0">
                <a:solidFill>
                  <a:srgbClr val="A3AE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endParaRPr lang="ru-KZ" sz="661" b="1" dirty="0">
              <a:solidFill>
                <a:srgbClr val="A3AE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84CC1630-91D4-500B-160F-470394216294}"/>
              </a:ext>
            </a:extLst>
          </p:cNvPr>
          <p:cNvSpPr/>
          <p:nvPr/>
        </p:nvSpPr>
        <p:spPr>
          <a:xfrm>
            <a:off x="10807361" y="1694113"/>
            <a:ext cx="169755" cy="169755"/>
          </a:xfrm>
          <a:prstGeom prst="ellipse">
            <a:avLst/>
          </a:prstGeom>
          <a:noFill/>
          <a:ln>
            <a:solidFill>
              <a:srgbClr val="A3AED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127CBD-8C14-F412-C8CF-3EE754A84F51}"/>
              </a:ext>
            </a:extLst>
          </p:cNvPr>
          <p:cNvSpPr txBox="1"/>
          <p:nvPr/>
        </p:nvSpPr>
        <p:spPr>
          <a:xfrm>
            <a:off x="10936235" y="1664275"/>
            <a:ext cx="744659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25" b="1" dirty="0">
                <a:solidFill>
                  <a:srgbClr val="A3AE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  <a:endParaRPr lang="ru-KZ" sz="925" b="1" dirty="0">
              <a:solidFill>
                <a:srgbClr val="A3AE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1D88A122-5576-A769-27D0-4FB4E88E4188}"/>
              </a:ext>
            </a:extLst>
          </p:cNvPr>
          <p:cNvCxnSpPr>
            <a:cxnSpLocks/>
          </p:cNvCxnSpPr>
          <p:nvPr/>
        </p:nvCxnSpPr>
        <p:spPr>
          <a:xfrm>
            <a:off x="2818583" y="3361493"/>
            <a:ext cx="0" cy="3420000"/>
          </a:xfrm>
          <a:prstGeom prst="line">
            <a:avLst/>
          </a:prstGeom>
          <a:ln w="34925">
            <a:gradFill flip="none" rotWithShape="1">
              <a:gsLst>
                <a:gs pos="0">
                  <a:srgbClr val="009999"/>
                </a:gs>
                <a:gs pos="100000">
                  <a:srgbClr val="002060"/>
                </a:gs>
              </a:gsLst>
              <a:lin ang="66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6164E9B-C918-BD4C-A072-3A66DF2D83EA}"/>
              </a:ext>
            </a:extLst>
          </p:cNvPr>
          <p:cNvSpPr txBox="1"/>
          <p:nvPr/>
        </p:nvSpPr>
        <p:spPr>
          <a:xfrm>
            <a:off x="545994" y="4117321"/>
            <a:ext cx="1300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Нефинансовые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BFD463D-1607-8828-D668-FBDCE7D3A5BF}"/>
              </a:ext>
            </a:extLst>
          </p:cNvPr>
          <p:cNvSpPr txBox="1"/>
          <p:nvPr/>
        </p:nvSpPr>
        <p:spPr>
          <a:xfrm>
            <a:off x="784224" y="4433729"/>
            <a:ext cx="1129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Пройденные курсы</a:t>
            </a:r>
          </a:p>
          <a:p>
            <a:pPr>
              <a:defRPr/>
            </a:pPr>
            <a:r>
              <a:rPr lang="ru-RU" sz="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 сертификаты</a:t>
            </a:r>
          </a:p>
        </p:txBody>
      </p:sp>
      <p:pic>
        <p:nvPicPr>
          <p:cNvPr id="26" name="Рисунок 25" descr="Воспроизвести">
            <a:extLst>
              <a:ext uri="{FF2B5EF4-FFF2-40B4-BE49-F238E27FC236}">
                <a16:creationId xmlns:a16="http://schemas.microsoft.com/office/drawing/2014/main" xmlns="" id="{1F5EE978-EAB3-1A4C-F1E0-2E1F41AFFA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2605602" y="3831411"/>
            <a:ext cx="120769" cy="1207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0EE98DF-4127-13A9-23FB-A91F5104514F}"/>
              </a:ext>
            </a:extLst>
          </p:cNvPr>
          <p:cNvSpPr txBox="1"/>
          <p:nvPr/>
        </p:nvSpPr>
        <p:spPr>
          <a:xfrm>
            <a:off x="424184" y="3757255"/>
            <a:ext cx="231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pic>
        <p:nvPicPr>
          <p:cNvPr id="28" name="Рисунок 27" descr="Воспроизвести">
            <a:extLst>
              <a:ext uri="{FF2B5EF4-FFF2-40B4-BE49-F238E27FC236}">
                <a16:creationId xmlns:a16="http://schemas.microsoft.com/office/drawing/2014/main" xmlns="" id="{A3CE717B-324B-C0D0-02A6-41D43F8940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546854" y="3552945"/>
            <a:ext cx="195282" cy="195282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0EDC8EC-1A3D-210D-7761-D92CCEAA71D5}"/>
              </a:ext>
            </a:extLst>
          </p:cNvPr>
          <p:cNvSpPr/>
          <p:nvPr/>
        </p:nvSpPr>
        <p:spPr>
          <a:xfrm>
            <a:off x="480532" y="3487911"/>
            <a:ext cx="695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A8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81CCF7A-9172-3595-D10C-6FC8A1B1D6F2}"/>
              </a:ext>
            </a:extLst>
          </p:cNvPr>
          <p:cNvSpPr txBox="1"/>
          <p:nvPr/>
        </p:nvSpPr>
        <p:spPr>
          <a:xfrm>
            <a:off x="626320" y="4264456"/>
            <a:ext cx="1322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B84E050-4387-0268-5E98-DD41D1065959}"/>
              </a:ext>
            </a:extLst>
          </p:cNvPr>
          <p:cNvSpPr txBox="1"/>
          <p:nvPr/>
        </p:nvSpPr>
        <p:spPr>
          <a:xfrm>
            <a:off x="545994" y="4771688"/>
            <a:ext cx="1257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D1CEA790-4709-4B4E-E461-4F5EE6FCC8BF}"/>
              </a:ext>
            </a:extLst>
          </p:cNvPr>
          <p:cNvCxnSpPr>
            <a:cxnSpLocks/>
          </p:cNvCxnSpPr>
          <p:nvPr/>
        </p:nvCxnSpPr>
        <p:spPr>
          <a:xfrm flipH="1">
            <a:off x="422143" y="3361494"/>
            <a:ext cx="11430402" cy="0"/>
          </a:xfrm>
          <a:prstGeom prst="line">
            <a:avLst/>
          </a:prstGeom>
          <a:ln w="34925">
            <a:gradFill flip="none" rotWithShape="1">
              <a:gsLst>
                <a:gs pos="0">
                  <a:srgbClr val="009999"/>
                </a:gs>
                <a:gs pos="100000">
                  <a:srgbClr val="00206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02E49A54-796F-8D1F-70DD-D515DF73948F}"/>
              </a:ext>
            </a:extLst>
          </p:cNvPr>
          <p:cNvSpPr/>
          <p:nvPr/>
        </p:nvSpPr>
        <p:spPr>
          <a:xfrm>
            <a:off x="2946717" y="3410086"/>
            <a:ext cx="6516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конкурентоспособности компании:</a:t>
            </a:r>
            <a:r>
              <a:rPr lang="ru-RU" sz="12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Стабильный (ДВЦ – 2 категория)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AC2D7D82-88C7-88C4-8B16-12E4C9E167E0}"/>
              </a:ext>
            </a:extLst>
          </p:cNvPr>
          <p:cNvCxnSpPr/>
          <p:nvPr/>
        </p:nvCxnSpPr>
        <p:spPr>
          <a:xfrm>
            <a:off x="6200696" y="3769211"/>
            <a:ext cx="0" cy="298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34437EC9-3C4F-2A9A-0B75-2124AE9521DB}"/>
              </a:ext>
            </a:extLst>
          </p:cNvPr>
          <p:cNvCxnSpPr/>
          <p:nvPr/>
        </p:nvCxnSpPr>
        <p:spPr>
          <a:xfrm flipH="1" flipV="1">
            <a:off x="3054509" y="5438371"/>
            <a:ext cx="5693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F1D118B-7617-549C-B555-A5B2052DFE59}"/>
              </a:ext>
            </a:extLst>
          </p:cNvPr>
          <p:cNvSpPr txBox="1"/>
          <p:nvPr/>
        </p:nvSpPr>
        <p:spPr>
          <a:xfrm>
            <a:off x="3151524" y="3776657"/>
            <a:ext cx="28411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Выданные меры поддержки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AAA0CD4-5FC6-5E67-D3A7-B06EF0A59ED9}"/>
              </a:ext>
            </a:extLst>
          </p:cNvPr>
          <p:cNvSpPr txBox="1"/>
          <p:nvPr/>
        </p:nvSpPr>
        <p:spPr>
          <a:xfrm>
            <a:off x="3034941" y="5509907"/>
            <a:ext cx="2976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b="1" dirty="0">
                <a:solidFill>
                  <a:srgbClr val="2A6ACB"/>
                </a:solidFill>
              </a:rPr>
              <a:t>Выданные меры поддержки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1DDE3C1-28C6-9D4C-C603-ADB01E7CF301}"/>
              </a:ext>
            </a:extLst>
          </p:cNvPr>
          <p:cNvSpPr txBox="1"/>
          <p:nvPr/>
        </p:nvSpPr>
        <p:spPr>
          <a:xfrm>
            <a:off x="6605862" y="3780189"/>
            <a:ext cx="2331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Доступные меры поддержки</a:t>
            </a:r>
          </a:p>
          <a:p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91473B7-821F-A3AC-F65F-F81F00C7B330}"/>
              </a:ext>
            </a:extLst>
          </p:cNvPr>
          <p:cNvSpPr txBox="1"/>
          <p:nvPr/>
        </p:nvSpPr>
        <p:spPr>
          <a:xfrm>
            <a:off x="6615753" y="5510747"/>
            <a:ext cx="2486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Доступные меры поддержки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23FDAD40-9AD7-E755-370D-8E217CF5461B}"/>
              </a:ext>
            </a:extLst>
          </p:cNvPr>
          <p:cNvSpPr/>
          <p:nvPr/>
        </p:nvSpPr>
        <p:spPr>
          <a:xfrm>
            <a:off x="416013" y="5004558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64CF953-F565-34DA-3D42-F4E958A46EFA}"/>
              </a:ext>
            </a:extLst>
          </p:cNvPr>
          <p:cNvSpPr txBox="1"/>
          <p:nvPr/>
        </p:nvSpPr>
        <p:spPr>
          <a:xfrm>
            <a:off x="424183" y="4974107"/>
            <a:ext cx="1322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Отчетность</a:t>
            </a:r>
          </a:p>
        </p:txBody>
      </p:sp>
      <p:pic>
        <p:nvPicPr>
          <p:cNvPr id="54" name="Рисунок 53" descr="Воспроизвести">
            <a:extLst>
              <a:ext uri="{FF2B5EF4-FFF2-40B4-BE49-F238E27FC236}">
                <a16:creationId xmlns:a16="http://schemas.microsoft.com/office/drawing/2014/main" xmlns="" id="{0684A52C-709F-147A-47C8-269003F1E2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607591" y="5037411"/>
            <a:ext cx="120769" cy="120769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CB5397AA-8240-01DE-4A09-4B72F72E2CC7}"/>
              </a:ext>
            </a:extLst>
          </p:cNvPr>
          <p:cNvSpPr/>
          <p:nvPr/>
        </p:nvSpPr>
        <p:spPr>
          <a:xfrm>
            <a:off x="416013" y="5214357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5A73A57-B08C-C499-6421-E1D9792B7634}"/>
              </a:ext>
            </a:extLst>
          </p:cNvPr>
          <p:cNvSpPr txBox="1"/>
          <p:nvPr/>
        </p:nvSpPr>
        <p:spPr>
          <a:xfrm>
            <a:off x="424183" y="5184634"/>
            <a:ext cx="17556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Актуальное для бизнеса</a:t>
            </a:r>
          </a:p>
        </p:txBody>
      </p:sp>
      <p:pic>
        <p:nvPicPr>
          <p:cNvPr id="57" name="Рисунок 56" descr="Воспроизвести">
            <a:extLst>
              <a:ext uri="{FF2B5EF4-FFF2-40B4-BE49-F238E27FC236}">
                <a16:creationId xmlns:a16="http://schemas.microsoft.com/office/drawing/2014/main" xmlns="" id="{3175C232-9E0C-1C38-9B94-C8368BF4CD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607591" y="5247210"/>
            <a:ext cx="120769" cy="120769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36C96CD2-D3A0-A09E-F511-4EBFB238EA5D}"/>
              </a:ext>
            </a:extLst>
          </p:cNvPr>
          <p:cNvSpPr/>
          <p:nvPr/>
        </p:nvSpPr>
        <p:spPr>
          <a:xfrm>
            <a:off x="416013" y="5424156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5A647F6D-DDFC-F5B3-08A3-0A7E6B5985D4}"/>
              </a:ext>
            </a:extLst>
          </p:cNvPr>
          <p:cNvSpPr txBox="1"/>
          <p:nvPr/>
        </p:nvSpPr>
        <p:spPr>
          <a:xfrm>
            <a:off x="424309" y="5392749"/>
            <a:ext cx="1678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Календарь событий</a:t>
            </a:r>
          </a:p>
        </p:txBody>
      </p:sp>
      <p:pic>
        <p:nvPicPr>
          <p:cNvPr id="60" name="Рисунок 59" descr="Воспроизвести">
            <a:extLst>
              <a:ext uri="{FF2B5EF4-FFF2-40B4-BE49-F238E27FC236}">
                <a16:creationId xmlns:a16="http://schemas.microsoft.com/office/drawing/2014/main" xmlns="" id="{3AAFA97A-DD36-8DF4-F212-8EFEAE813E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607591" y="5457009"/>
            <a:ext cx="120769" cy="120769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7690E947-BF67-A7CD-7A05-DC2FCCDD721F}"/>
              </a:ext>
            </a:extLst>
          </p:cNvPr>
          <p:cNvSpPr/>
          <p:nvPr/>
        </p:nvSpPr>
        <p:spPr>
          <a:xfrm>
            <a:off x="416013" y="5633955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9D4C2E8-C2C1-8BD5-E5B7-74C7A5DAB204}"/>
              </a:ext>
            </a:extLst>
          </p:cNvPr>
          <p:cNvSpPr txBox="1"/>
          <p:nvPr/>
        </p:nvSpPr>
        <p:spPr>
          <a:xfrm>
            <a:off x="424309" y="5603275"/>
            <a:ext cx="17556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Гос. контроль</a:t>
            </a:r>
          </a:p>
        </p:txBody>
      </p:sp>
      <p:pic>
        <p:nvPicPr>
          <p:cNvPr id="63" name="Рисунок 62" descr="Воспроизвести">
            <a:extLst>
              <a:ext uri="{FF2B5EF4-FFF2-40B4-BE49-F238E27FC236}">
                <a16:creationId xmlns:a16="http://schemas.microsoft.com/office/drawing/2014/main" xmlns="" id="{710EDE9B-FF0F-E2F5-0A63-5D267F366B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607591" y="5666808"/>
            <a:ext cx="120769" cy="120769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B4BFCD6B-74E9-A3A0-E5F8-F44A5D59974A}"/>
              </a:ext>
            </a:extLst>
          </p:cNvPr>
          <p:cNvSpPr/>
          <p:nvPr/>
        </p:nvSpPr>
        <p:spPr>
          <a:xfrm>
            <a:off x="416013" y="5843754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320CB3F-6E20-CF06-34D0-4673BF524422}"/>
              </a:ext>
            </a:extLst>
          </p:cNvPr>
          <p:cNvSpPr txBox="1"/>
          <p:nvPr/>
        </p:nvSpPr>
        <p:spPr>
          <a:xfrm>
            <a:off x="419699" y="5813534"/>
            <a:ext cx="1322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Моя статистика</a:t>
            </a:r>
          </a:p>
        </p:txBody>
      </p:sp>
      <p:pic>
        <p:nvPicPr>
          <p:cNvPr id="66" name="Рисунок 65" descr="Воспроизвести">
            <a:extLst>
              <a:ext uri="{FF2B5EF4-FFF2-40B4-BE49-F238E27FC236}">
                <a16:creationId xmlns:a16="http://schemas.microsoft.com/office/drawing/2014/main" xmlns="" id="{0A171785-D429-54B5-CB91-ECEADCEC77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607591" y="5876607"/>
            <a:ext cx="120769" cy="120769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C909BFE8-1D04-9D6F-000E-6D87197C4FEB}"/>
              </a:ext>
            </a:extLst>
          </p:cNvPr>
          <p:cNvSpPr/>
          <p:nvPr/>
        </p:nvSpPr>
        <p:spPr>
          <a:xfrm>
            <a:off x="416013" y="6053553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27CD6676-84B9-A2B7-5155-C2A1978ED6CA}"/>
              </a:ext>
            </a:extLst>
          </p:cNvPr>
          <p:cNvSpPr txBox="1"/>
          <p:nvPr/>
        </p:nvSpPr>
        <p:spPr>
          <a:xfrm>
            <a:off x="419699" y="6024061"/>
            <a:ext cx="218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Разрешительные документы</a:t>
            </a:r>
          </a:p>
        </p:txBody>
      </p:sp>
      <p:pic>
        <p:nvPicPr>
          <p:cNvPr id="69" name="Рисунок 68" descr="Воспроизвести">
            <a:extLst>
              <a:ext uri="{FF2B5EF4-FFF2-40B4-BE49-F238E27FC236}">
                <a16:creationId xmlns:a16="http://schemas.microsoft.com/office/drawing/2014/main" xmlns="" id="{1C2127F6-AA1E-A10A-68F7-F2E1DB043B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607591" y="6086406"/>
            <a:ext cx="120769" cy="120769"/>
          </a:xfrm>
          <a:prstGeom prst="rect">
            <a:avLst/>
          </a:prstGeom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3FB7EE70-76DC-4728-A17F-4C8E0F978073}"/>
              </a:ext>
            </a:extLst>
          </p:cNvPr>
          <p:cNvSpPr/>
          <p:nvPr/>
        </p:nvSpPr>
        <p:spPr>
          <a:xfrm>
            <a:off x="416013" y="6263352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09B7C2B-FE59-7A00-09C5-DD80F8CD7A62}"/>
              </a:ext>
            </a:extLst>
          </p:cNvPr>
          <p:cNvSpPr txBox="1"/>
          <p:nvPr/>
        </p:nvSpPr>
        <p:spPr>
          <a:xfrm>
            <a:off x="416012" y="6223632"/>
            <a:ext cx="2317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обязательных требований</a:t>
            </a:r>
          </a:p>
        </p:txBody>
      </p:sp>
      <p:pic>
        <p:nvPicPr>
          <p:cNvPr id="72" name="Рисунок 71" descr="Воспроизвести">
            <a:extLst>
              <a:ext uri="{FF2B5EF4-FFF2-40B4-BE49-F238E27FC236}">
                <a16:creationId xmlns:a16="http://schemas.microsoft.com/office/drawing/2014/main" xmlns="" id="{E345BF57-8C8E-F72F-3167-6EEE6739E4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607591" y="6296205"/>
            <a:ext cx="120769" cy="120769"/>
          </a:xfrm>
          <a:prstGeom prst="rect">
            <a:avLst/>
          </a:prstGeom>
        </p:spPr>
      </p:pic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A01053DF-A972-6DC3-E0B0-EADDD3EED1D7}"/>
              </a:ext>
            </a:extLst>
          </p:cNvPr>
          <p:cNvSpPr/>
          <p:nvPr/>
        </p:nvSpPr>
        <p:spPr>
          <a:xfrm>
            <a:off x="416013" y="6473153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15F99A73-4F8B-E709-0E17-94A44E81EC0F}"/>
              </a:ext>
            </a:extLst>
          </p:cNvPr>
          <p:cNvSpPr txBox="1"/>
          <p:nvPr/>
        </p:nvSpPr>
        <p:spPr>
          <a:xfrm>
            <a:off x="419825" y="6442702"/>
            <a:ext cx="17556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 descr="Воспроизвести">
            <a:extLst>
              <a:ext uri="{FF2B5EF4-FFF2-40B4-BE49-F238E27FC236}">
                <a16:creationId xmlns:a16="http://schemas.microsoft.com/office/drawing/2014/main" xmlns="" id="{FE592E4D-BBD2-3BE5-0FF9-56CAC95F5F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607591" y="6506006"/>
            <a:ext cx="120769" cy="120769"/>
          </a:xfrm>
          <a:prstGeom prst="rect">
            <a:avLst/>
          </a:prstGeom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xmlns="" id="{6BE8D0AE-8915-9AA2-9259-E013B96BA637}"/>
              </a:ext>
            </a:extLst>
          </p:cNvPr>
          <p:cNvSpPr txBox="1"/>
          <p:nvPr/>
        </p:nvSpPr>
        <p:spPr>
          <a:xfrm rot="16200000">
            <a:off x="2189624" y="4488544"/>
            <a:ext cx="1651144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xmlns="" id="{BC581011-BE75-A867-46B3-15D26A8066DA}"/>
              </a:ext>
            </a:extLst>
          </p:cNvPr>
          <p:cNvSpPr txBox="1"/>
          <p:nvPr/>
        </p:nvSpPr>
        <p:spPr>
          <a:xfrm rot="16200000">
            <a:off x="2351675" y="5980810"/>
            <a:ext cx="1331099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/>
              <a:t>Нефинансовые</a:t>
            </a:r>
          </a:p>
        </p:txBody>
      </p:sp>
      <p:graphicFrame>
        <p:nvGraphicFramePr>
          <p:cNvPr id="2090" name="Таблица 89">
            <a:extLst>
              <a:ext uri="{FF2B5EF4-FFF2-40B4-BE49-F238E27FC236}">
                <a16:creationId xmlns:a16="http://schemas.microsoft.com/office/drawing/2014/main" xmlns="" id="{5A9945C6-D693-D69D-4921-8F3F13D98EB4}"/>
              </a:ext>
            </a:extLst>
          </p:cNvPr>
          <p:cNvGraphicFramePr>
            <a:graphicFrameLocks noGrp="1"/>
          </p:cNvGraphicFramePr>
          <p:nvPr/>
        </p:nvGraphicFramePr>
        <p:xfrm>
          <a:off x="346142" y="1218760"/>
          <a:ext cx="11506404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151">
                  <a:extLst>
                    <a:ext uri="{9D8B030D-6E8A-4147-A177-3AD203B41FA5}">
                      <a16:colId xmlns:a16="http://schemas.microsoft.com/office/drawing/2014/main" xmlns="" val="1734496980"/>
                    </a:ext>
                  </a:extLst>
                </a:gridCol>
                <a:gridCol w="1329288">
                  <a:extLst>
                    <a:ext uri="{9D8B030D-6E8A-4147-A177-3AD203B41FA5}">
                      <a16:colId xmlns:a16="http://schemas.microsoft.com/office/drawing/2014/main" xmlns="" val="1351137100"/>
                    </a:ext>
                  </a:extLst>
                </a:gridCol>
                <a:gridCol w="1444046">
                  <a:extLst>
                    <a:ext uri="{9D8B030D-6E8A-4147-A177-3AD203B41FA5}">
                      <a16:colId xmlns:a16="http://schemas.microsoft.com/office/drawing/2014/main" xmlns="" val="946730285"/>
                    </a:ext>
                  </a:extLst>
                </a:gridCol>
                <a:gridCol w="1759633">
                  <a:extLst>
                    <a:ext uri="{9D8B030D-6E8A-4147-A177-3AD203B41FA5}">
                      <a16:colId xmlns:a16="http://schemas.microsoft.com/office/drawing/2014/main" xmlns="" val="1494039832"/>
                    </a:ext>
                  </a:extLst>
                </a:gridCol>
                <a:gridCol w="1759633">
                  <a:extLst>
                    <a:ext uri="{9D8B030D-6E8A-4147-A177-3AD203B41FA5}">
                      <a16:colId xmlns:a16="http://schemas.microsoft.com/office/drawing/2014/main" xmlns="" val="4115871426"/>
                    </a:ext>
                  </a:extLst>
                </a:gridCol>
                <a:gridCol w="2038284">
                  <a:extLst>
                    <a:ext uri="{9D8B030D-6E8A-4147-A177-3AD203B41FA5}">
                      <a16:colId xmlns:a16="http://schemas.microsoft.com/office/drawing/2014/main" xmlns="" val="1881958666"/>
                    </a:ext>
                  </a:extLst>
                </a:gridCol>
                <a:gridCol w="875369">
                  <a:extLst>
                    <a:ext uri="{9D8B030D-6E8A-4147-A177-3AD203B41FA5}">
                      <a16:colId xmlns:a16="http://schemas.microsoft.com/office/drawing/2014/main" xmlns="" val="2842488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Актуальное для бизнеса</a:t>
                      </a: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ЦГО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МИО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Финансовые и нефинансовые МГП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НПП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Частные услуги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>
                    <a:solidFill>
                      <a:srgbClr val="1A9F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3978855"/>
                  </a:ext>
                </a:extLst>
              </a:tr>
            </a:tbl>
          </a:graphicData>
        </a:graphic>
      </p:graphicFrame>
      <p:sp>
        <p:nvSpPr>
          <p:cNvPr id="2091" name="TextBox 2090">
            <a:extLst>
              <a:ext uri="{FF2B5EF4-FFF2-40B4-BE49-F238E27FC236}">
                <a16:creationId xmlns:a16="http://schemas.microsoft.com/office/drawing/2014/main" xmlns="" id="{9DE5E9ED-8F58-AC1A-6F3B-58E25378339E}"/>
              </a:ext>
            </a:extLst>
          </p:cNvPr>
          <p:cNvSpPr txBox="1"/>
          <p:nvPr/>
        </p:nvSpPr>
        <p:spPr>
          <a:xfrm>
            <a:off x="346766" y="1999427"/>
            <a:ext cx="247657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Polytech Services</a:t>
            </a:r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92" name="Прямая соединительная линия 2091">
            <a:extLst>
              <a:ext uri="{FF2B5EF4-FFF2-40B4-BE49-F238E27FC236}">
                <a16:creationId xmlns:a16="http://schemas.microsoft.com/office/drawing/2014/main" xmlns="" id="{04DBE209-E81B-F2AA-43AA-0C1E6FE6B94A}"/>
              </a:ext>
            </a:extLst>
          </p:cNvPr>
          <p:cNvCxnSpPr>
            <a:cxnSpLocks/>
          </p:cNvCxnSpPr>
          <p:nvPr/>
        </p:nvCxnSpPr>
        <p:spPr>
          <a:xfrm>
            <a:off x="365196" y="1999426"/>
            <a:ext cx="0" cy="277200"/>
          </a:xfrm>
          <a:prstGeom prst="line">
            <a:avLst/>
          </a:prstGeom>
          <a:ln w="34925">
            <a:solidFill>
              <a:srgbClr val="0A8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3" name="Прямоугольник 2092">
            <a:extLst>
              <a:ext uri="{FF2B5EF4-FFF2-40B4-BE49-F238E27FC236}">
                <a16:creationId xmlns:a16="http://schemas.microsoft.com/office/drawing/2014/main" xmlns="" id="{2969A8F9-3127-9398-C7BE-680578B1A568}"/>
              </a:ext>
            </a:extLst>
          </p:cNvPr>
          <p:cNvSpPr/>
          <p:nvPr/>
        </p:nvSpPr>
        <p:spPr>
          <a:xfrm>
            <a:off x="337345" y="2289323"/>
            <a:ext cx="3359554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БИН: 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20100000000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регистрации: 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10.10.2000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руководитель: 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Омаров Бекзат Тахирович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деятельности: 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минеральной и неметаллической продукции</a:t>
            </a:r>
          </a:p>
          <a:p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094" name="Прямоугольник 2093">
            <a:extLst>
              <a:ext uri="{FF2B5EF4-FFF2-40B4-BE49-F238E27FC236}">
                <a16:creationId xmlns:a16="http://schemas.microsoft.com/office/drawing/2014/main" xmlns="" id="{1B1B9263-7886-A6ED-D0CC-06F5F6D21FF0}"/>
              </a:ext>
            </a:extLst>
          </p:cNvPr>
          <p:cNvSpPr/>
          <p:nvPr/>
        </p:nvSpPr>
        <p:spPr>
          <a:xfrm>
            <a:off x="3538364" y="1968337"/>
            <a:ext cx="3266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Юридический адрес: 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Астана, пр. Кабанбай батыра 19</a:t>
            </a:r>
            <a:endParaRPr lang="ru-RU" sz="1000" b="1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Тел: 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+77010010001</a:t>
            </a:r>
          </a:p>
          <a:p>
            <a:r>
              <a:rPr lang="en-US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info@polyservices.kz</a:t>
            </a:r>
            <a:endParaRPr lang="ru-RU" sz="1000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субъекта: 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бизнес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работников: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235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внутристрановой ценности (ДВЦ): </a:t>
            </a:r>
          </a:p>
          <a:p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категория (70 баллов)</a:t>
            </a:r>
          </a:p>
        </p:txBody>
      </p:sp>
      <p:sp>
        <p:nvSpPr>
          <p:cNvPr id="78" name="Прямоугольник: скругленные углы 120">
            <a:extLst>
              <a:ext uri="{FF2B5EF4-FFF2-40B4-BE49-F238E27FC236}">
                <a16:creationId xmlns:a16="http://schemas.microsoft.com/office/drawing/2014/main" xmlns="" id="{EADA1A68-ECA7-DFB8-F0CD-DB7BFAE71732}"/>
              </a:ext>
            </a:extLst>
          </p:cNvPr>
          <p:cNvSpPr/>
          <p:nvPr/>
        </p:nvSpPr>
        <p:spPr>
          <a:xfrm>
            <a:off x="6881990" y="1941603"/>
            <a:ext cx="1830178" cy="1337244"/>
          </a:xfrm>
          <a:prstGeom prst="roundRect">
            <a:avLst>
              <a:gd name="adj" fmla="val 898"/>
            </a:avLst>
          </a:prstGeom>
          <a:solidFill>
            <a:srgbClr val="CCFFCC"/>
          </a:solidFill>
          <a:ln>
            <a:solidFill>
              <a:srgbClr val="1A9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79" name="Прямоугольник: скругленные углы 25">
            <a:extLst>
              <a:ext uri="{FF2B5EF4-FFF2-40B4-BE49-F238E27FC236}">
                <a16:creationId xmlns:a16="http://schemas.microsoft.com/office/drawing/2014/main" xmlns="" id="{A955D543-BBCE-09D2-FEE3-6DDE3D38CFB5}"/>
              </a:ext>
            </a:extLst>
          </p:cNvPr>
          <p:cNvSpPr/>
          <p:nvPr/>
        </p:nvSpPr>
        <p:spPr>
          <a:xfrm>
            <a:off x="6936247" y="2024534"/>
            <a:ext cx="1733297" cy="219229"/>
          </a:xfrm>
          <a:prstGeom prst="roundRect">
            <a:avLst/>
          </a:prstGeom>
          <a:solidFill>
            <a:srgbClr val="2A6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0E5DC489-9A64-5336-2F16-9B5AB2838B20}"/>
              </a:ext>
            </a:extLst>
          </p:cNvPr>
          <p:cNvSpPr txBox="1"/>
          <p:nvPr/>
        </p:nvSpPr>
        <p:spPr>
          <a:xfrm>
            <a:off x="6912646" y="2012918"/>
            <a:ext cx="1724836" cy="2462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Отраслевая аналитика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2519B33B-6E3D-5B85-3B08-849AB8CCDCA9}"/>
              </a:ext>
            </a:extLst>
          </p:cNvPr>
          <p:cNvSpPr/>
          <p:nvPr/>
        </p:nvSpPr>
        <p:spPr>
          <a:xfrm>
            <a:off x="6799573" y="1939739"/>
            <a:ext cx="99587" cy="1339107"/>
          </a:xfrm>
          <a:prstGeom prst="rect">
            <a:avLst/>
          </a:prstGeom>
          <a:solidFill>
            <a:srgbClr val="1A9F29"/>
          </a:solidFill>
          <a:ln>
            <a:solidFill>
              <a:srgbClr val="1A9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pic>
        <p:nvPicPr>
          <p:cNvPr id="83" name="Picture 8" descr="Аналитика анализ отчет графика - скачать Бесплатные иконки">
            <a:extLst>
              <a:ext uri="{FF2B5EF4-FFF2-40B4-BE49-F238E27FC236}">
                <a16:creationId xmlns:a16="http://schemas.microsoft.com/office/drawing/2014/main" xmlns="" id="{3A461B7A-77A2-8F50-BD83-4645A16F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2352529"/>
            <a:ext cx="859127" cy="8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рямоугольник: скругленные углы 120">
            <a:extLst>
              <a:ext uri="{FF2B5EF4-FFF2-40B4-BE49-F238E27FC236}">
                <a16:creationId xmlns:a16="http://schemas.microsoft.com/office/drawing/2014/main" xmlns="" id="{D6E22EBB-5E0D-83E3-F036-4CD582DE9D20}"/>
              </a:ext>
            </a:extLst>
          </p:cNvPr>
          <p:cNvSpPr/>
          <p:nvPr/>
        </p:nvSpPr>
        <p:spPr>
          <a:xfrm>
            <a:off x="8907956" y="1949641"/>
            <a:ext cx="1263514" cy="1329205"/>
          </a:xfrm>
          <a:prstGeom prst="roundRect">
            <a:avLst>
              <a:gd name="adj" fmla="val 898"/>
            </a:avLst>
          </a:prstGeom>
          <a:solidFill>
            <a:srgbClr val="CCFFCC"/>
          </a:solidFill>
          <a:ln>
            <a:solidFill>
              <a:srgbClr val="1A9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85" name="Прямоугольник: скругленные углы 25">
            <a:extLst>
              <a:ext uri="{FF2B5EF4-FFF2-40B4-BE49-F238E27FC236}">
                <a16:creationId xmlns:a16="http://schemas.microsoft.com/office/drawing/2014/main" xmlns="" id="{CAA61F7D-07F9-BFB0-5CB0-28D52C59CA1D}"/>
              </a:ext>
            </a:extLst>
          </p:cNvPr>
          <p:cNvSpPr/>
          <p:nvPr/>
        </p:nvSpPr>
        <p:spPr>
          <a:xfrm>
            <a:off x="8956388" y="2032573"/>
            <a:ext cx="1151326" cy="219229"/>
          </a:xfrm>
          <a:prstGeom prst="roundRect">
            <a:avLst/>
          </a:prstGeom>
          <a:solidFill>
            <a:srgbClr val="2A6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10903E0D-BF95-2F67-AC0C-C2715EDC4821}"/>
              </a:ext>
            </a:extLst>
          </p:cNvPr>
          <p:cNvSpPr txBox="1"/>
          <p:nvPr/>
        </p:nvSpPr>
        <p:spPr>
          <a:xfrm>
            <a:off x="8953654" y="2021941"/>
            <a:ext cx="1145862" cy="2462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Пройти опрос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01C62F70-3127-21A8-6F37-BC74984C8953}"/>
              </a:ext>
            </a:extLst>
          </p:cNvPr>
          <p:cNvSpPr/>
          <p:nvPr/>
        </p:nvSpPr>
        <p:spPr>
          <a:xfrm>
            <a:off x="8794563" y="1948113"/>
            <a:ext cx="110659" cy="1330733"/>
          </a:xfrm>
          <a:prstGeom prst="rect">
            <a:avLst/>
          </a:prstGeom>
          <a:solidFill>
            <a:srgbClr val="1A9F29"/>
          </a:solidFill>
          <a:ln>
            <a:solidFill>
              <a:srgbClr val="1A9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89" name="Прямоугольник: скругленные углы 120">
            <a:extLst>
              <a:ext uri="{FF2B5EF4-FFF2-40B4-BE49-F238E27FC236}">
                <a16:creationId xmlns:a16="http://schemas.microsoft.com/office/drawing/2014/main" xmlns="" id="{0F04B54D-B752-DD04-CC3B-A9A4CF68F0A1}"/>
              </a:ext>
            </a:extLst>
          </p:cNvPr>
          <p:cNvSpPr/>
          <p:nvPr/>
        </p:nvSpPr>
        <p:spPr>
          <a:xfrm>
            <a:off x="10334624" y="1948114"/>
            <a:ext cx="1517921" cy="1329205"/>
          </a:xfrm>
          <a:prstGeom prst="roundRect">
            <a:avLst>
              <a:gd name="adj" fmla="val 898"/>
            </a:avLst>
          </a:prstGeom>
          <a:solidFill>
            <a:srgbClr val="CCFFCC"/>
          </a:solidFill>
          <a:ln>
            <a:solidFill>
              <a:srgbClr val="1A9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90" name="Прямоугольник: скругленные углы 25">
            <a:extLst>
              <a:ext uri="{FF2B5EF4-FFF2-40B4-BE49-F238E27FC236}">
                <a16:creationId xmlns:a16="http://schemas.microsoft.com/office/drawing/2014/main" xmlns="" id="{82344B1F-11DE-6C7E-B125-1CDDE9E26E8C}"/>
              </a:ext>
            </a:extLst>
          </p:cNvPr>
          <p:cNvSpPr/>
          <p:nvPr/>
        </p:nvSpPr>
        <p:spPr>
          <a:xfrm>
            <a:off x="10395262" y="2031046"/>
            <a:ext cx="1414660" cy="219229"/>
          </a:xfrm>
          <a:prstGeom prst="roundRect">
            <a:avLst/>
          </a:prstGeom>
          <a:solidFill>
            <a:srgbClr val="2A6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BBF96898-1760-09E8-9077-256716AB46FE}"/>
              </a:ext>
            </a:extLst>
          </p:cNvPr>
          <p:cNvSpPr txBox="1"/>
          <p:nvPr/>
        </p:nvSpPr>
        <p:spPr>
          <a:xfrm>
            <a:off x="10385979" y="2019430"/>
            <a:ext cx="1425222" cy="2462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Календарь отчетов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4B68FA9A-722D-0E6F-E6C9-8CABC53EA2C6}"/>
              </a:ext>
            </a:extLst>
          </p:cNvPr>
          <p:cNvSpPr/>
          <p:nvPr/>
        </p:nvSpPr>
        <p:spPr>
          <a:xfrm>
            <a:off x="10235226" y="1948113"/>
            <a:ext cx="99587" cy="1329205"/>
          </a:xfrm>
          <a:prstGeom prst="rect">
            <a:avLst/>
          </a:prstGeom>
          <a:solidFill>
            <a:srgbClr val="1A9F29"/>
          </a:solidFill>
          <a:ln>
            <a:solidFill>
              <a:srgbClr val="1A9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FB12C586-9CE8-D1BF-611B-F95653456426}"/>
              </a:ext>
            </a:extLst>
          </p:cNvPr>
          <p:cNvSpPr/>
          <p:nvPr/>
        </p:nvSpPr>
        <p:spPr>
          <a:xfrm>
            <a:off x="2871942" y="1598655"/>
            <a:ext cx="182567" cy="1840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26" name="Picture 2" descr="Опрос на предмет определения степени удовлетворенности уровнем безопасности  финансовых услуг, оказываемых организациями кредитно-финансовой сферы -  ФППРТ">
            <a:extLst>
              <a:ext uri="{FF2B5EF4-FFF2-40B4-BE49-F238E27FC236}">
                <a16:creationId xmlns:a16="http://schemas.microsoft.com/office/drawing/2014/main" xmlns="" id="{9E4E4070-290E-4959-50AF-F093114DB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773" y="2342448"/>
            <a:ext cx="847251" cy="8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Овал 100">
            <a:extLst>
              <a:ext uri="{FF2B5EF4-FFF2-40B4-BE49-F238E27FC236}">
                <a16:creationId xmlns:a16="http://schemas.microsoft.com/office/drawing/2014/main" xmlns="" id="{560D37F1-8EC1-E970-4342-15AB0D79093B}"/>
              </a:ext>
            </a:extLst>
          </p:cNvPr>
          <p:cNvSpPr/>
          <p:nvPr/>
        </p:nvSpPr>
        <p:spPr>
          <a:xfrm>
            <a:off x="9224303" y="163951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30" name="Picture 6" descr="Date limite du calendrier avec horloge dans un design plat | Vecteur Premium">
            <a:extLst>
              <a:ext uri="{FF2B5EF4-FFF2-40B4-BE49-F238E27FC236}">
                <a16:creationId xmlns:a16="http://schemas.microsoft.com/office/drawing/2014/main" xmlns="" id="{3245E95F-FCB2-142A-6CC5-754853630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13756" r="10387" b="12258"/>
          <a:stretch/>
        </p:blipFill>
        <p:spPr bwMode="auto">
          <a:xfrm>
            <a:off x="10606087" y="2342448"/>
            <a:ext cx="1028700" cy="8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xmlns="" id="{7850718D-6DC0-FDE8-08C5-D7D946229C86}"/>
              </a:ext>
            </a:extLst>
          </p:cNvPr>
          <p:cNvSpPr/>
          <p:nvPr/>
        </p:nvSpPr>
        <p:spPr>
          <a:xfrm>
            <a:off x="2852921" y="3404650"/>
            <a:ext cx="8957002" cy="3346671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pic>
        <p:nvPicPr>
          <p:cNvPr id="112" name="Picture 2" descr="Иконка замок, защита, security, размер 400x450 | id44081 | iconbird.com">
            <a:extLst>
              <a:ext uri="{FF2B5EF4-FFF2-40B4-BE49-F238E27FC236}">
                <a16:creationId xmlns:a16="http://schemas.microsoft.com/office/drawing/2014/main" xmlns="" id="{7C7D839B-CAAF-A314-2D01-7416492E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98" y="4633628"/>
            <a:ext cx="1347374" cy="11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Группа 112"/>
          <p:cNvGrpSpPr/>
          <p:nvPr/>
        </p:nvGrpSpPr>
        <p:grpSpPr>
          <a:xfrm>
            <a:off x="6530685" y="3734898"/>
            <a:ext cx="5032565" cy="2814130"/>
            <a:chOff x="5050970" y="7654689"/>
            <a:chExt cx="5373189" cy="3004602"/>
          </a:xfrm>
        </p:grpSpPr>
        <p:sp>
          <p:nvSpPr>
            <p:cNvPr id="114" name="Прямоугольник: скругленные углы 2076">
              <a:extLst>
                <a:ext uri="{FF2B5EF4-FFF2-40B4-BE49-F238E27FC236}">
                  <a16:creationId xmlns:a16="http://schemas.microsoft.com/office/drawing/2014/main" xmlns="" id="{F338B583-D02E-7911-02FC-7176E36EAA08}"/>
                </a:ext>
              </a:extLst>
            </p:cNvPr>
            <p:cNvSpPr/>
            <p:nvPr/>
          </p:nvSpPr>
          <p:spPr>
            <a:xfrm>
              <a:off x="5050970" y="7654689"/>
              <a:ext cx="5373189" cy="3004602"/>
            </a:xfrm>
            <a:prstGeom prst="roundRect">
              <a:avLst>
                <a:gd name="adj" fmla="val 747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prstClr val="white"/>
                </a:solidFill>
              </a:endParaRPr>
            </a:p>
          </p:txBody>
        </p:sp>
        <p:sp>
          <p:nvSpPr>
            <p:cNvPr id="115" name="Прямоугольник: скругленные углы 2077">
              <a:extLst>
                <a:ext uri="{FF2B5EF4-FFF2-40B4-BE49-F238E27FC236}">
                  <a16:creationId xmlns:a16="http://schemas.microsoft.com/office/drawing/2014/main" xmlns="" id="{29A7308E-CB3C-643A-D371-352A368C18E8}"/>
                </a:ext>
              </a:extLst>
            </p:cNvPr>
            <p:cNvSpPr/>
            <p:nvPr/>
          </p:nvSpPr>
          <p:spPr>
            <a:xfrm>
              <a:off x="5140731" y="7781041"/>
              <a:ext cx="5188075" cy="2791165"/>
            </a:xfrm>
            <a:prstGeom prst="roundRect">
              <a:avLst>
                <a:gd name="adj" fmla="val 5512"/>
              </a:avLst>
            </a:prstGeom>
            <a:noFill/>
            <a:ln>
              <a:solidFill>
                <a:srgbClr val="F375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prstClr val="white"/>
                </a:solidFill>
              </a:endParaRPr>
            </a:p>
          </p:txBody>
        </p:sp>
        <p:sp>
          <p:nvSpPr>
            <p:cNvPr id="116" name="Прямоугольник: скругленные углы 2079">
              <a:extLst>
                <a:ext uri="{FF2B5EF4-FFF2-40B4-BE49-F238E27FC236}">
                  <a16:creationId xmlns:a16="http://schemas.microsoft.com/office/drawing/2014/main" xmlns="" id="{F1F1CE33-6A48-E0D6-0A87-07D9E9602D5A}"/>
                </a:ext>
              </a:extLst>
            </p:cNvPr>
            <p:cNvSpPr/>
            <p:nvPr/>
          </p:nvSpPr>
          <p:spPr>
            <a:xfrm>
              <a:off x="6312492" y="9229082"/>
              <a:ext cx="1300776" cy="3430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BFE3C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prstClr val="white"/>
                </a:solidFill>
              </a:endParaRPr>
            </a:p>
          </p:txBody>
        </p:sp>
        <p:sp>
          <p:nvSpPr>
            <p:cNvPr id="117" name="Прямоугольник: скругленные углы 2080">
              <a:extLst>
                <a:ext uri="{FF2B5EF4-FFF2-40B4-BE49-F238E27FC236}">
                  <a16:creationId xmlns:a16="http://schemas.microsoft.com/office/drawing/2014/main" xmlns="" id="{4BB15828-FE74-6A0A-B265-E18E23CD1423}"/>
                </a:ext>
              </a:extLst>
            </p:cNvPr>
            <p:cNvSpPr/>
            <p:nvPr/>
          </p:nvSpPr>
          <p:spPr>
            <a:xfrm>
              <a:off x="7938829" y="9229082"/>
              <a:ext cx="1300776" cy="3430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prstClr val="white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CBEA4120-08A3-970A-7569-1E73A612F5CD}"/>
                </a:ext>
              </a:extLst>
            </p:cNvPr>
            <p:cNvSpPr txBox="1"/>
            <p:nvPr/>
          </p:nvSpPr>
          <p:spPr>
            <a:xfrm>
              <a:off x="6652827" y="9248730"/>
              <a:ext cx="576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F2C2676A-B29B-9ECD-C05B-8313F7CD1657}"/>
                </a:ext>
              </a:extLst>
            </p:cNvPr>
            <p:cNvSpPr txBox="1"/>
            <p:nvPr/>
          </p:nvSpPr>
          <p:spPr>
            <a:xfrm>
              <a:off x="8298568" y="9248730"/>
              <a:ext cx="576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F37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нет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FA7E3121-B759-C33B-2174-C615D8869A04}"/>
                </a:ext>
              </a:extLst>
            </p:cNvPr>
            <p:cNvSpPr txBox="1"/>
            <p:nvPr/>
          </p:nvSpPr>
          <p:spPr>
            <a:xfrm>
              <a:off x="5177207" y="9641537"/>
              <a:ext cx="4333069" cy="295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прочитать </a:t>
              </a:r>
              <a:r>
                <a:rPr lang="ru-RU" sz="1200" b="1" u="sng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Пользовательское соглашение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6C936087-56C0-84C8-507B-1BA7CFF000C9}"/>
                </a:ext>
              </a:extLst>
            </p:cNvPr>
            <p:cNvSpPr txBox="1"/>
            <p:nvPr/>
          </p:nvSpPr>
          <p:spPr>
            <a:xfrm>
              <a:off x="5219484" y="7851701"/>
              <a:ext cx="5030567" cy="492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rgbClr val="3A92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 НАЖАТИИ НА ЗАБЛОКИРОВАННУЮ ОБЛАСТЬ, В ЛИЧНОМ КАБИНЕТЕ ВСПЛЫВАЕТ СЛЕДУЮЩЕЕ ОКНО:</a:t>
              </a:r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5202591" y="8425793"/>
              <a:ext cx="50305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СОГЛАСИЕ НА ВСТУПЛЕНИЕ </a:t>
              </a:r>
            </a:p>
            <a:p>
              <a:pPr algn="ctr"/>
              <a:r>
                <a:rPr lang="ru-RU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РЕЕСТР ПОЛУЧАТЕЛЕЙ МГП …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6C936087-56C0-84C8-507B-1BA7CFF000C9}"/>
                </a:ext>
              </a:extLst>
            </p:cNvPr>
            <p:cNvSpPr txBox="1"/>
            <p:nvPr/>
          </p:nvSpPr>
          <p:spPr>
            <a:xfrm>
              <a:off x="5131235" y="10010568"/>
              <a:ext cx="5164898" cy="558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142850"/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Предлагается закрепить в НПА данное понятие (поручение ГГ от 12.09.2023 – создать Единый реестр получателей мер господдержки)</a:t>
              </a:r>
            </a:p>
          </p:txBody>
        </p:sp>
      </p:grpSp>
      <p:sp>
        <p:nvSpPr>
          <p:cNvPr id="123" name="Google Shape;110;p2">
            <a:extLst>
              <a:ext uri="{FF2B5EF4-FFF2-40B4-BE49-F238E27FC236}">
                <a16:creationId xmlns:a16="http://schemas.microsoft.com/office/drawing/2014/main" xmlns="" id="{E3BDE314-3068-6C03-A69E-390465A9871E}"/>
              </a:ext>
            </a:extLst>
          </p:cNvPr>
          <p:cNvSpPr/>
          <p:nvPr/>
        </p:nvSpPr>
        <p:spPr>
          <a:xfrm>
            <a:off x="968448" y="257132"/>
            <a:ext cx="1033754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3F3F3F"/>
              </a:buClr>
              <a:buSzPts val="2400"/>
              <a:defRPr/>
            </a:pPr>
            <a:r>
              <a:rPr lang="ru-RU" sz="2400" b="1" dirty="0">
                <a:solidFill>
                  <a:srgbClr val="054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КАБИНЕТ ПРЕДПРИНИМАТЕЛЯ </a:t>
            </a:r>
            <a:r>
              <a:rPr lang="ru-RU" sz="2000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 smtClean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</a:t>
            </a:r>
            <a:r>
              <a:rPr lang="en-US" sz="2000" b="1" dirty="0" smtClean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000" b="1" dirty="0" smtClean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ovbusiness.kz</a:t>
            </a:r>
            <a:r>
              <a:rPr lang="ru-RU" sz="2000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buClr>
                <a:srgbClr val="3F3F3F"/>
              </a:buClr>
              <a:buSzPts val="2400"/>
              <a:defRPr/>
            </a:pPr>
            <a:r>
              <a:rPr lang="en-US" sz="2400" b="1" dirty="0">
                <a:solidFill>
                  <a:srgbClr val="F37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 </a:t>
            </a:r>
            <a:r>
              <a:rPr lang="ru-RU" sz="2400" b="1" dirty="0">
                <a:solidFill>
                  <a:srgbClr val="F37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 – </a:t>
            </a:r>
            <a:r>
              <a:rPr lang="ru-RU" sz="2400" b="1" dirty="0" smtClean="0">
                <a:solidFill>
                  <a:srgbClr val="F37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ОСУЩЕСТВЛЕНА АВТОРИЗАЦИЯ</a:t>
            </a:r>
            <a:r>
              <a:rPr lang="ru-RU" sz="2400" b="1" dirty="0">
                <a:solidFill>
                  <a:srgbClr val="F37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en-US" sz="2400" b="1" dirty="0">
              <a:solidFill>
                <a:srgbClr val="F37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xmlns="" id="{F3E3EBDB-AFB7-C44B-7E0D-92B376B1AC67}"/>
              </a:ext>
            </a:extLst>
          </p:cNvPr>
          <p:cNvCxnSpPr>
            <a:cxnSpLocks/>
          </p:cNvCxnSpPr>
          <p:nvPr/>
        </p:nvCxnSpPr>
        <p:spPr>
          <a:xfrm flipV="1">
            <a:off x="7820025" y="988144"/>
            <a:ext cx="4034631" cy="5278"/>
          </a:xfrm>
          <a:prstGeom prst="line">
            <a:avLst/>
          </a:prstGeom>
          <a:ln w="28575">
            <a:solidFill>
              <a:srgbClr val="F3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2" descr="Приложения в Google Play – eGov business">
            <a:extLst>
              <a:ext uri="{FF2B5EF4-FFF2-40B4-BE49-F238E27FC236}">
                <a16:creationId xmlns:a16="http://schemas.microsoft.com/office/drawing/2014/main" xmlns="" id="{0BBF92ED-D98F-D3C0-2F9F-BA46EBDE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8" y="315242"/>
            <a:ext cx="678180" cy="67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https://phonoteka.org/uploads/posts/2021-04/1618827035_48-phonoteka_org-p-foni-dlya-prezentatsii-strogie-svetlie-48.jpg">
            <a:extLst>
              <a:ext uri="{FF2B5EF4-FFF2-40B4-BE49-F238E27FC236}">
                <a16:creationId xmlns:a16="http://schemas.microsoft.com/office/drawing/2014/main" xmlns="" id="{AE29142A-690A-4A90-BDFA-F135B1FD9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700"/>
            <a:ext cx="12192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xmlns="" id="{B061A6CD-A45B-466A-B90C-E4ACC84D0881}"/>
              </a:ext>
            </a:extLst>
          </p:cNvPr>
          <p:cNvSpPr/>
          <p:nvPr/>
        </p:nvSpPr>
        <p:spPr>
          <a:xfrm>
            <a:off x="290268" y="1198395"/>
            <a:ext cx="11562277" cy="5646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xmlns="" id="{33D2EEDE-5469-4FE0-8C81-14823B60806D}"/>
              </a:ext>
            </a:extLst>
          </p:cNvPr>
          <p:cNvSpPr/>
          <p:nvPr/>
        </p:nvSpPr>
        <p:spPr>
          <a:xfrm>
            <a:off x="-2" y="0"/>
            <a:ext cx="4064002" cy="14192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67FAA8-9F69-EC6A-F226-BD9C9FF911ED}"/>
              </a:ext>
            </a:extLst>
          </p:cNvPr>
          <p:cNvSpPr/>
          <p:nvPr/>
        </p:nvSpPr>
        <p:spPr>
          <a:xfrm>
            <a:off x="-1159907" y="237587"/>
            <a:ext cx="638629" cy="609600"/>
          </a:xfrm>
          <a:prstGeom prst="rect">
            <a:avLst/>
          </a:prstGeom>
          <a:solidFill>
            <a:srgbClr val="3A9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C097DD8-D8D8-A9E3-249A-F5C8F7A5099F}"/>
              </a:ext>
            </a:extLst>
          </p:cNvPr>
          <p:cNvSpPr/>
          <p:nvPr/>
        </p:nvSpPr>
        <p:spPr>
          <a:xfrm>
            <a:off x="-1159907" y="999328"/>
            <a:ext cx="638629" cy="609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DB5E342-A3D4-A790-8F04-AF537B2F3D7A}"/>
              </a:ext>
            </a:extLst>
          </p:cNvPr>
          <p:cNvSpPr/>
          <p:nvPr/>
        </p:nvSpPr>
        <p:spPr>
          <a:xfrm>
            <a:off x="-1159907" y="1761069"/>
            <a:ext cx="638629" cy="609600"/>
          </a:xfrm>
          <a:prstGeom prst="rect">
            <a:avLst/>
          </a:prstGeom>
          <a:solidFill>
            <a:srgbClr val="E6F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B1CE0E3-E863-AF0C-8065-B0EBF71551B3}"/>
              </a:ext>
            </a:extLst>
          </p:cNvPr>
          <p:cNvSpPr/>
          <p:nvPr/>
        </p:nvSpPr>
        <p:spPr>
          <a:xfrm>
            <a:off x="-1159907" y="2522810"/>
            <a:ext cx="638629" cy="609600"/>
          </a:xfrm>
          <a:prstGeom prst="rect">
            <a:avLst/>
          </a:pr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FA73204-AA03-CC2A-FBB7-D393558AA778}"/>
              </a:ext>
            </a:extLst>
          </p:cNvPr>
          <p:cNvSpPr/>
          <p:nvPr/>
        </p:nvSpPr>
        <p:spPr>
          <a:xfrm>
            <a:off x="-1159907" y="4046294"/>
            <a:ext cx="638629" cy="6096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99A33BD-ABC0-957A-F4D3-703DC66A08B6}"/>
              </a:ext>
            </a:extLst>
          </p:cNvPr>
          <p:cNvSpPr/>
          <p:nvPr/>
        </p:nvSpPr>
        <p:spPr>
          <a:xfrm>
            <a:off x="-1159907" y="3284551"/>
            <a:ext cx="638629" cy="60960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5375F14-7CA7-C04A-5BD8-E1DD2C0CE06E}"/>
              </a:ext>
            </a:extLst>
          </p:cNvPr>
          <p:cNvSpPr/>
          <p:nvPr/>
        </p:nvSpPr>
        <p:spPr>
          <a:xfrm>
            <a:off x="422141" y="3809767"/>
            <a:ext cx="2330615" cy="306864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ADA8928-9846-A4F8-B9F2-EE1DEB5D71B5}"/>
              </a:ext>
            </a:extLst>
          </p:cNvPr>
          <p:cNvSpPr/>
          <p:nvPr/>
        </p:nvSpPr>
        <p:spPr>
          <a:xfrm>
            <a:off x="422143" y="3482144"/>
            <a:ext cx="2330612" cy="292918"/>
          </a:xfrm>
          <a:prstGeom prst="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graphicFrame>
        <p:nvGraphicFramePr>
          <p:cNvPr id="11" name="Таблица 89">
            <a:extLst>
              <a:ext uri="{FF2B5EF4-FFF2-40B4-BE49-F238E27FC236}">
                <a16:creationId xmlns:a16="http://schemas.microsoft.com/office/drawing/2014/main" xmlns="" id="{57B39977-CC6C-AC54-BA4C-C1BEEB245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400547"/>
              </p:ext>
            </p:extLst>
          </p:nvPr>
        </p:nvGraphicFramePr>
        <p:xfrm>
          <a:off x="346142" y="1623937"/>
          <a:ext cx="63265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44">
                  <a:extLst>
                    <a:ext uri="{9D8B030D-6E8A-4147-A177-3AD203B41FA5}">
                      <a16:colId xmlns:a16="http://schemas.microsoft.com/office/drawing/2014/main" xmlns="" val="1734496980"/>
                    </a:ext>
                  </a:extLst>
                </a:gridCol>
                <a:gridCol w="1107469">
                  <a:extLst>
                    <a:ext uri="{9D8B030D-6E8A-4147-A177-3AD203B41FA5}">
                      <a16:colId xmlns:a16="http://schemas.microsoft.com/office/drawing/2014/main" xmlns="" val="1351137100"/>
                    </a:ext>
                  </a:extLst>
                </a:gridCol>
                <a:gridCol w="1329191">
                  <a:extLst>
                    <a:ext uri="{9D8B030D-6E8A-4147-A177-3AD203B41FA5}">
                      <a16:colId xmlns:a16="http://schemas.microsoft.com/office/drawing/2014/main" xmlns="" val="946730285"/>
                    </a:ext>
                  </a:extLst>
                </a:gridCol>
                <a:gridCol w="1396232">
                  <a:extLst>
                    <a:ext uri="{9D8B030D-6E8A-4147-A177-3AD203B41FA5}">
                      <a16:colId xmlns:a16="http://schemas.microsoft.com/office/drawing/2014/main" xmlns="" val="1494039832"/>
                    </a:ext>
                  </a:extLst>
                </a:gridCol>
                <a:gridCol w="904616">
                  <a:extLst>
                    <a:ext uri="{9D8B030D-6E8A-4147-A177-3AD203B41FA5}">
                      <a16:colId xmlns:a16="http://schemas.microsoft.com/office/drawing/2014/main" xmlns="" val="41158714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Мой профиль</a:t>
                      </a:r>
                    </a:p>
                  </a:txBody>
                  <a:tcPr anchor="ctr">
                    <a:solidFill>
                      <a:srgbClr val="2F5E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Входящие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Мои документы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Настройки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Еще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3978855"/>
                  </a:ext>
                </a:extLst>
              </a:tr>
            </a:tbl>
          </a:graphicData>
        </a:graphic>
      </p:graphicFrame>
      <p:sp>
        <p:nvSpPr>
          <p:cNvPr id="12" name="Прямоугольник: скругленные углы 43">
            <a:extLst>
              <a:ext uri="{FF2B5EF4-FFF2-40B4-BE49-F238E27FC236}">
                <a16:creationId xmlns:a16="http://schemas.microsoft.com/office/drawing/2014/main" xmlns="" id="{AD339C36-1CB7-D063-6CB7-A02F7B89AC3A}"/>
              </a:ext>
            </a:extLst>
          </p:cNvPr>
          <p:cNvSpPr/>
          <p:nvPr/>
        </p:nvSpPr>
        <p:spPr>
          <a:xfrm>
            <a:off x="9076514" y="1669391"/>
            <a:ext cx="2776031" cy="220681"/>
          </a:xfrm>
          <a:prstGeom prst="roundRect">
            <a:avLst>
              <a:gd name="adj" fmla="val 9182"/>
            </a:avLst>
          </a:prstGeom>
          <a:solidFill>
            <a:schemeClr val="bg1"/>
          </a:solidFill>
          <a:ln>
            <a:solidFill>
              <a:srgbClr val="A3AE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pic>
        <p:nvPicPr>
          <p:cNvPr id="13" name="Рисунок 12" descr="Звонок">
            <a:extLst>
              <a:ext uri="{FF2B5EF4-FFF2-40B4-BE49-F238E27FC236}">
                <a16:creationId xmlns:a16="http://schemas.microsoft.com/office/drawing/2014/main" xmlns="" id="{1AFB23FC-609F-91E9-59B2-7B039CE59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84" y="1719092"/>
            <a:ext cx="121288" cy="121288"/>
          </a:xfrm>
          <a:prstGeom prst="rect">
            <a:avLst/>
          </a:prstGeom>
        </p:spPr>
      </p:pic>
      <p:pic>
        <p:nvPicPr>
          <p:cNvPr id="14" name="Рисунок 13" descr="Месяц">
            <a:extLst>
              <a:ext uri="{FF2B5EF4-FFF2-40B4-BE49-F238E27FC236}">
                <a16:creationId xmlns:a16="http://schemas.microsoft.com/office/drawing/2014/main" xmlns="" id="{ACEC9860-221B-67CE-FB21-B7792FE434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7021" y="1722668"/>
            <a:ext cx="105368" cy="105368"/>
          </a:xfrm>
          <a:prstGeom prst="rect">
            <a:avLst/>
          </a:prstGeom>
        </p:spPr>
      </p:pic>
      <p:pic>
        <p:nvPicPr>
          <p:cNvPr id="15" name="Рисунок 14" descr="Пользователь">
            <a:extLst>
              <a:ext uri="{FF2B5EF4-FFF2-40B4-BE49-F238E27FC236}">
                <a16:creationId xmlns:a16="http://schemas.microsoft.com/office/drawing/2014/main" xmlns="" id="{20CD68F7-C280-613A-C8BE-A1EC85A3D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982" y="1696978"/>
            <a:ext cx="171446" cy="171446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B126F2CC-D3DC-498B-C438-03EF6402A51F}"/>
              </a:ext>
            </a:extLst>
          </p:cNvPr>
          <p:cNvSpPr/>
          <p:nvPr/>
        </p:nvSpPr>
        <p:spPr>
          <a:xfrm>
            <a:off x="9134212" y="1696205"/>
            <a:ext cx="169755" cy="169755"/>
          </a:xfrm>
          <a:prstGeom prst="ellipse">
            <a:avLst/>
          </a:prstGeom>
          <a:noFill/>
          <a:ln>
            <a:solidFill>
              <a:srgbClr val="A3AED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D81EA3D1-A3C5-F214-69C7-4B8C06DC152F}"/>
              </a:ext>
            </a:extLst>
          </p:cNvPr>
          <p:cNvSpPr/>
          <p:nvPr/>
        </p:nvSpPr>
        <p:spPr>
          <a:xfrm>
            <a:off x="9324832" y="1694947"/>
            <a:ext cx="169755" cy="169755"/>
          </a:xfrm>
          <a:prstGeom prst="ellipse">
            <a:avLst/>
          </a:prstGeom>
          <a:noFill/>
          <a:ln>
            <a:solidFill>
              <a:srgbClr val="A3AED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DDB005ED-CC9C-EECA-8A26-4F02C374CF6F}"/>
              </a:ext>
            </a:extLst>
          </p:cNvPr>
          <p:cNvSpPr/>
          <p:nvPr/>
        </p:nvSpPr>
        <p:spPr>
          <a:xfrm>
            <a:off x="9514455" y="1694947"/>
            <a:ext cx="169755" cy="169755"/>
          </a:xfrm>
          <a:prstGeom prst="ellipse">
            <a:avLst/>
          </a:prstGeom>
          <a:noFill/>
          <a:ln>
            <a:solidFill>
              <a:srgbClr val="A3AED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pic>
        <p:nvPicPr>
          <p:cNvPr id="19" name="Picture 4" descr="Россия – Бесплатные иконки: флаги">
            <a:extLst>
              <a:ext uri="{FF2B5EF4-FFF2-40B4-BE49-F238E27FC236}">
                <a16:creationId xmlns:a16="http://schemas.microsoft.com/office/drawing/2014/main" xmlns="" id="{49ABDD30-2165-4512-83B6-A36E25CD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48" y="1730194"/>
            <a:ext cx="99086" cy="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2AFF0D-17F6-686D-0CAC-45B24811D6BB}"/>
              </a:ext>
            </a:extLst>
          </p:cNvPr>
          <p:cNvSpPr txBox="1"/>
          <p:nvPr/>
        </p:nvSpPr>
        <p:spPr>
          <a:xfrm>
            <a:off x="9684207" y="1679229"/>
            <a:ext cx="736161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25" b="1" dirty="0">
                <a:solidFill>
                  <a:srgbClr val="A3AE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endParaRPr lang="ru-KZ" sz="661" b="1" dirty="0">
              <a:solidFill>
                <a:srgbClr val="A3AE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84CC1630-91D4-500B-160F-470394216294}"/>
              </a:ext>
            </a:extLst>
          </p:cNvPr>
          <p:cNvSpPr/>
          <p:nvPr/>
        </p:nvSpPr>
        <p:spPr>
          <a:xfrm>
            <a:off x="10807361" y="1694113"/>
            <a:ext cx="169755" cy="169755"/>
          </a:xfrm>
          <a:prstGeom prst="ellipse">
            <a:avLst/>
          </a:prstGeom>
          <a:noFill/>
          <a:ln>
            <a:solidFill>
              <a:srgbClr val="A3AED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127CBD-8C14-F412-C8CF-3EE754A84F51}"/>
              </a:ext>
            </a:extLst>
          </p:cNvPr>
          <p:cNvSpPr txBox="1"/>
          <p:nvPr/>
        </p:nvSpPr>
        <p:spPr>
          <a:xfrm>
            <a:off x="10936235" y="1664275"/>
            <a:ext cx="744659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25" b="1" dirty="0">
                <a:solidFill>
                  <a:srgbClr val="A3AE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  <a:endParaRPr lang="ru-KZ" sz="925" b="1" dirty="0">
              <a:solidFill>
                <a:srgbClr val="A3AE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1D88A122-5576-A769-27D0-4FB4E88E4188}"/>
              </a:ext>
            </a:extLst>
          </p:cNvPr>
          <p:cNvCxnSpPr>
            <a:cxnSpLocks/>
          </p:cNvCxnSpPr>
          <p:nvPr/>
        </p:nvCxnSpPr>
        <p:spPr>
          <a:xfrm>
            <a:off x="2818583" y="3361493"/>
            <a:ext cx="0" cy="3420000"/>
          </a:xfrm>
          <a:prstGeom prst="line">
            <a:avLst/>
          </a:prstGeom>
          <a:ln w="34925">
            <a:gradFill flip="none" rotWithShape="1">
              <a:gsLst>
                <a:gs pos="0">
                  <a:srgbClr val="009999"/>
                </a:gs>
                <a:gs pos="100000">
                  <a:srgbClr val="002060"/>
                </a:gs>
              </a:gsLst>
              <a:lin ang="66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6164E9B-C918-BD4C-A072-3A66DF2D83EA}"/>
              </a:ext>
            </a:extLst>
          </p:cNvPr>
          <p:cNvSpPr txBox="1"/>
          <p:nvPr/>
        </p:nvSpPr>
        <p:spPr>
          <a:xfrm>
            <a:off x="545994" y="4117321"/>
            <a:ext cx="1300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Нефинансовые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BFD463D-1607-8828-D668-FBDCE7D3A5BF}"/>
              </a:ext>
            </a:extLst>
          </p:cNvPr>
          <p:cNvSpPr txBox="1"/>
          <p:nvPr/>
        </p:nvSpPr>
        <p:spPr>
          <a:xfrm>
            <a:off x="784224" y="4433729"/>
            <a:ext cx="1129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Пройденные курсы</a:t>
            </a:r>
          </a:p>
          <a:p>
            <a:pPr>
              <a:defRPr/>
            </a:pPr>
            <a:r>
              <a:rPr lang="ru-RU" sz="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 сертификаты</a:t>
            </a:r>
          </a:p>
        </p:txBody>
      </p:sp>
      <p:pic>
        <p:nvPicPr>
          <p:cNvPr id="26" name="Рисунок 25" descr="Воспроизвести">
            <a:extLst>
              <a:ext uri="{FF2B5EF4-FFF2-40B4-BE49-F238E27FC236}">
                <a16:creationId xmlns:a16="http://schemas.microsoft.com/office/drawing/2014/main" xmlns="" id="{1F5EE978-EAB3-1A4C-F1E0-2E1F41AFFA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5602" y="3831411"/>
            <a:ext cx="120769" cy="1207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0EE98DF-4127-13A9-23FB-A91F5104514F}"/>
              </a:ext>
            </a:extLst>
          </p:cNvPr>
          <p:cNvSpPr txBox="1"/>
          <p:nvPr/>
        </p:nvSpPr>
        <p:spPr>
          <a:xfrm>
            <a:off x="424184" y="3757255"/>
            <a:ext cx="2200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812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pic>
        <p:nvPicPr>
          <p:cNvPr id="28" name="Рисунок 27" descr="Воспроизвести">
            <a:extLst>
              <a:ext uri="{FF2B5EF4-FFF2-40B4-BE49-F238E27FC236}">
                <a16:creationId xmlns:a16="http://schemas.microsoft.com/office/drawing/2014/main" xmlns="" id="{A3CE717B-324B-C0D0-02A6-41D43F894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6854" y="3552945"/>
            <a:ext cx="195282" cy="195282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0EDC8EC-1A3D-210D-7761-D92CCEAA71D5}"/>
              </a:ext>
            </a:extLst>
          </p:cNvPr>
          <p:cNvSpPr/>
          <p:nvPr/>
        </p:nvSpPr>
        <p:spPr>
          <a:xfrm>
            <a:off x="480532" y="3487911"/>
            <a:ext cx="695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81CCF7A-9172-3595-D10C-6FC8A1B1D6F2}"/>
              </a:ext>
            </a:extLst>
          </p:cNvPr>
          <p:cNvSpPr txBox="1"/>
          <p:nvPr/>
        </p:nvSpPr>
        <p:spPr>
          <a:xfrm>
            <a:off x="626320" y="4264456"/>
            <a:ext cx="1322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B84E050-4387-0268-5E98-DD41D1065959}"/>
              </a:ext>
            </a:extLst>
          </p:cNvPr>
          <p:cNvSpPr txBox="1"/>
          <p:nvPr/>
        </p:nvSpPr>
        <p:spPr>
          <a:xfrm>
            <a:off x="545994" y="4771688"/>
            <a:ext cx="1257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D1CEA790-4709-4B4E-E461-4F5EE6FCC8BF}"/>
              </a:ext>
            </a:extLst>
          </p:cNvPr>
          <p:cNvCxnSpPr>
            <a:cxnSpLocks/>
          </p:cNvCxnSpPr>
          <p:nvPr/>
        </p:nvCxnSpPr>
        <p:spPr>
          <a:xfrm flipH="1">
            <a:off x="422143" y="3361494"/>
            <a:ext cx="11430402" cy="0"/>
          </a:xfrm>
          <a:prstGeom prst="line">
            <a:avLst/>
          </a:prstGeom>
          <a:ln w="34925">
            <a:gradFill flip="none" rotWithShape="1">
              <a:gsLst>
                <a:gs pos="0">
                  <a:srgbClr val="009999"/>
                </a:gs>
                <a:gs pos="100000">
                  <a:srgbClr val="00206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02E49A54-796F-8D1F-70DD-D515DF73948F}"/>
              </a:ext>
            </a:extLst>
          </p:cNvPr>
          <p:cNvSpPr/>
          <p:nvPr/>
        </p:nvSpPr>
        <p:spPr>
          <a:xfrm>
            <a:off x="2946717" y="3410086"/>
            <a:ext cx="6516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конкурентоспособности компании:</a:t>
            </a:r>
            <a:r>
              <a:rPr lang="ru-RU" sz="12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Стабильный (ДВЦ – 2 категория)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AC2D7D82-88C7-88C4-8B16-12E4C9E167E0}"/>
              </a:ext>
            </a:extLst>
          </p:cNvPr>
          <p:cNvCxnSpPr/>
          <p:nvPr/>
        </p:nvCxnSpPr>
        <p:spPr>
          <a:xfrm>
            <a:off x="6200696" y="3769211"/>
            <a:ext cx="0" cy="298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34437EC9-3C4F-2A9A-0B75-2124AE9521DB}"/>
              </a:ext>
            </a:extLst>
          </p:cNvPr>
          <p:cNvCxnSpPr/>
          <p:nvPr/>
        </p:nvCxnSpPr>
        <p:spPr>
          <a:xfrm flipH="1" flipV="1">
            <a:off x="3054509" y="5438371"/>
            <a:ext cx="5693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F1D118B-7617-549C-B555-A5B2052DFE59}"/>
              </a:ext>
            </a:extLst>
          </p:cNvPr>
          <p:cNvSpPr txBox="1"/>
          <p:nvPr/>
        </p:nvSpPr>
        <p:spPr>
          <a:xfrm>
            <a:off x="3151524" y="3776657"/>
            <a:ext cx="28411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Выданные меры поддержки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AAA0CD4-5FC6-5E67-D3A7-B06EF0A59ED9}"/>
              </a:ext>
            </a:extLst>
          </p:cNvPr>
          <p:cNvSpPr txBox="1"/>
          <p:nvPr/>
        </p:nvSpPr>
        <p:spPr>
          <a:xfrm>
            <a:off x="3034941" y="5509907"/>
            <a:ext cx="2976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b="1" dirty="0">
                <a:solidFill>
                  <a:srgbClr val="2A6ACB"/>
                </a:solidFill>
              </a:rPr>
              <a:t>Выданные меры поддержки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1DDE3C1-28C6-9D4C-C603-ADB01E7CF301}"/>
              </a:ext>
            </a:extLst>
          </p:cNvPr>
          <p:cNvSpPr txBox="1"/>
          <p:nvPr/>
        </p:nvSpPr>
        <p:spPr>
          <a:xfrm>
            <a:off x="6605862" y="3780189"/>
            <a:ext cx="2331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Доступные меры поддержки</a:t>
            </a:r>
          </a:p>
          <a:p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91473B7-821F-A3AC-F65F-F81F00C7B330}"/>
              </a:ext>
            </a:extLst>
          </p:cNvPr>
          <p:cNvSpPr txBox="1"/>
          <p:nvPr/>
        </p:nvSpPr>
        <p:spPr>
          <a:xfrm>
            <a:off x="6615753" y="5510747"/>
            <a:ext cx="2486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Доступные меры поддержки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B44DB8FB-B809-BB2C-46DE-C99D75AA3A94}"/>
              </a:ext>
            </a:extLst>
          </p:cNvPr>
          <p:cNvSpPr/>
          <p:nvPr/>
        </p:nvSpPr>
        <p:spPr>
          <a:xfrm>
            <a:off x="3204135" y="5205655"/>
            <a:ext cx="668458" cy="135711"/>
          </a:xfrm>
          <a:prstGeom prst="rect">
            <a:avLst/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38" b="1" dirty="0">
                <a:solidFill>
                  <a:srgbClr val="4472C4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000" b="1" dirty="0">
                <a:solidFill>
                  <a:srgbClr val="4472C4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5B45D484-ADF5-2021-9182-8A34AE81328F}"/>
              </a:ext>
            </a:extLst>
          </p:cNvPr>
          <p:cNvSpPr/>
          <p:nvPr/>
        </p:nvSpPr>
        <p:spPr>
          <a:xfrm>
            <a:off x="3872594" y="5205655"/>
            <a:ext cx="1964092" cy="135711"/>
          </a:xfrm>
          <a:prstGeom prst="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63">
              <a:solidFill>
                <a:prstClr val="white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ED67443-EBE4-A10C-258C-CEF8FF52C6DA}"/>
              </a:ext>
            </a:extLst>
          </p:cNvPr>
          <p:cNvSpPr txBox="1"/>
          <p:nvPr/>
        </p:nvSpPr>
        <p:spPr>
          <a:xfrm>
            <a:off x="3120050" y="4823134"/>
            <a:ext cx="302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1A9F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встречных обязательств по Программе поддержки 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5067B65-B6D0-BAD9-CE35-568F04C21454}"/>
              </a:ext>
            </a:extLst>
          </p:cNvPr>
          <p:cNvSpPr txBox="1"/>
          <p:nvPr/>
        </p:nvSpPr>
        <p:spPr>
          <a:xfrm>
            <a:off x="6199227" y="5746985"/>
            <a:ext cx="2733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Отраслевое обучение (best practice)</a:t>
            </a:r>
          </a:p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HR, персонал</a:t>
            </a:r>
          </a:p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пользованием учетными системами (фин. грамотность)</a:t>
            </a:r>
          </a:p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Кооперация</a:t>
            </a:r>
          </a:p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Продажи онлайн / офлайн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BB695A0-F099-3AF2-DD10-64CAB61F50ED}"/>
              </a:ext>
            </a:extLst>
          </p:cNvPr>
          <p:cNvSpPr txBox="1"/>
          <p:nvPr/>
        </p:nvSpPr>
        <p:spPr>
          <a:xfrm>
            <a:off x="3123712" y="3983108"/>
            <a:ext cx="3166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поддержки: </a:t>
            </a:r>
            <a:r>
              <a:rPr lang="ru-RU" sz="9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комплексная программа</a:t>
            </a:r>
          </a:p>
          <a:p>
            <a:pPr>
              <a:defRPr/>
            </a:pPr>
            <a:r>
              <a:rPr lang="ru-RU" sz="9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получения: </a:t>
            </a:r>
            <a:r>
              <a:rPr lang="ru-RU" sz="9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20.07.2024</a:t>
            </a:r>
          </a:p>
          <a:p>
            <a:pPr>
              <a:defRPr/>
            </a:pPr>
            <a:r>
              <a:rPr lang="ru-RU" sz="9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Условия: </a:t>
            </a:r>
            <a:r>
              <a:rPr lang="ru-RU" sz="9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ставки вознаграждения</a:t>
            </a:r>
          </a:p>
          <a:p>
            <a:pPr>
              <a:defRPr/>
            </a:pPr>
            <a:r>
              <a:rPr lang="ru-RU" sz="9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завершения: </a:t>
            </a:r>
            <a:r>
              <a:rPr lang="ru-RU" sz="9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20.07.2027</a:t>
            </a:r>
          </a:p>
          <a:p>
            <a:pPr>
              <a:defRPr/>
            </a:pPr>
            <a:r>
              <a:rPr lang="ru-RU" sz="9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1EB50B2-4124-1155-A429-C285320AF46F}"/>
              </a:ext>
            </a:extLst>
          </p:cNvPr>
          <p:cNvSpPr txBox="1"/>
          <p:nvPr/>
        </p:nvSpPr>
        <p:spPr>
          <a:xfrm>
            <a:off x="8358484" y="5008934"/>
            <a:ext cx="845970" cy="192360"/>
          </a:xfrm>
          <a:prstGeom prst="rect">
            <a:avLst/>
          </a:prstGeom>
          <a:solidFill>
            <a:srgbClr val="2F5EAB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6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Подать заявки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20BE881-194A-3C13-583D-2FAFD2C3028A}"/>
              </a:ext>
            </a:extLst>
          </p:cNvPr>
          <p:cNvSpPr txBox="1"/>
          <p:nvPr/>
        </p:nvSpPr>
        <p:spPr>
          <a:xfrm>
            <a:off x="8367471" y="6511537"/>
            <a:ext cx="845970" cy="192360"/>
          </a:xfrm>
          <a:prstGeom prst="rect">
            <a:avLst/>
          </a:prstGeom>
          <a:solidFill>
            <a:srgbClr val="2F5EAB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6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Подать заявки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C5B4878-201F-525B-A8A3-22CEA7D54139}"/>
              </a:ext>
            </a:extLst>
          </p:cNvPr>
          <p:cNvSpPr txBox="1"/>
          <p:nvPr/>
        </p:nvSpPr>
        <p:spPr>
          <a:xfrm>
            <a:off x="3213564" y="5764402"/>
            <a:ext cx="2746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Сертификат по </a:t>
            </a:r>
            <a:r>
              <a:rPr lang="en-US" sz="10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HR, </a:t>
            </a:r>
            <a:r>
              <a:rPr lang="kk-KZ" sz="10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</a:t>
            </a:r>
          </a:p>
          <a:p>
            <a:pPr>
              <a:defRPr/>
            </a:pPr>
            <a:r>
              <a:rPr lang="kk-KZ" sz="10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получения: </a:t>
            </a:r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05.03.2024</a:t>
            </a:r>
          </a:p>
          <a:p>
            <a:pPr>
              <a:defRPr/>
            </a:pPr>
            <a:r>
              <a:rPr lang="ru-RU" sz="10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23FDAD40-9AD7-E755-370D-8E217CF5461B}"/>
              </a:ext>
            </a:extLst>
          </p:cNvPr>
          <p:cNvSpPr/>
          <p:nvPr/>
        </p:nvSpPr>
        <p:spPr>
          <a:xfrm>
            <a:off x="416013" y="5004558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64CF953-F565-34DA-3D42-F4E958A46EFA}"/>
              </a:ext>
            </a:extLst>
          </p:cNvPr>
          <p:cNvSpPr txBox="1"/>
          <p:nvPr/>
        </p:nvSpPr>
        <p:spPr>
          <a:xfrm>
            <a:off x="424183" y="4974107"/>
            <a:ext cx="1322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Отчетность</a:t>
            </a:r>
          </a:p>
        </p:txBody>
      </p:sp>
      <p:pic>
        <p:nvPicPr>
          <p:cNvPr id="54" name="Рисунок 53" descr="Воспроизвести">
            <a:extLst>
              <a:ext uri="{FF2B5EF4-FFF2-40B4-BE49-F238E27FC236}">
                <a16:creationId xmlns:a16="http://schemas.microsoft.com/office/drawing/2014/main" xmlns="" id="{0684A52C-709F-147A-47C8-269003F1E2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591" y="5037411"/>
            <a:ext cx="120769" cy="120769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CB5397AA-8240-01DE-4A09-4B72F72E2CC7}"/>
              </a:ext>
            </a:extLst>
          </p:cNvPr>
          <p:cNvSpPr/>
          <p:nvPr/>
        </p:nvSpPr>
        <p:spPr>
          <a:xfrm>
            <a:off x="416013" y="5214357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5A73A57-B08C-C499-6421-E1D9792B7634}"/>
              </a:ext>
            </a:extLst>
          </p:cNvPr>
          <p:cNvSpPr txBox="1"/>
          <p:nvPr/>
        </p:nvSpPr>
        <p:spPr>
          <a:xfrm>
            <a:off x="424183" y="5184634"/>
            <a:ext cx="17556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Актуальное для бизнеса</a:t>
            </a:r>
          </a:p>
        </p:txBody>
      </p:sp>
      <p:pic>
        <p:nvPicPr>
          <p:cNvPr id="57" name="Рисунок 56" descr="Воспроизвести">
            <a:extLst>
              <a:ext uri="{FF2B5EF4-FFF2-40B4-BE49-F238E27FC236}">
                <a16:creationId xmlns:a16="http://schemas.microsoft.com/office/drawing/2014/main" xmlns="" id="{3175C232-9E0C-1C38-9B94-C8368BF4CD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591" y="5247210"/>
            <a:ext cx="120769" cy="120769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36C96CD2-D3A0-A09E-F511-4EBFB238EA5D}"/>
              </a:ext>
            </a:extLst>
          </p:cNvPr>
          <p:cNvSpPr/>
          <p:nvPr/>
        </p:nvSpPr>
        <p:spPr>
          <a:xfrm>
            <a:off x="416013" y="5424156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5A647F6D-DDFC-F5B3-08A3-0A7E6B5985D4}"/>
              </a:ext>
            </a:extLst>
          </p:cNvPr>
          <p:cNvSpPr txBox="1"/>
          <p:nvPr/>
        </p:nvSpPr>
        <p:spPr>
          <a:xfrm>
            <a:off x="424309" y="5392749"/>
            <a:ext cx="1678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Календарь событий</a:t>
            </a:r>
          </a:p>
        </p:txBody>
      </p:sp>
      <p:pic>
        <p:nvPicPr>
          <p:cNvPr id="60" name="Рисунок 59" descr="Воспроизвести">
            <a:extLst>
              <a:ext uri="{FF2B5EF4-FFF2-40B4-BE49-F238E27FC236}">
                <a16:creationId xmlns:a16="http://schemas.microsoft.com/office/drawing/2014/main" xmlns="" id="{3AAFA97A-DD36-8DF4-F212-8EFEAE813E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591" y="5457009"/>
            <a:ext cx="120769" cy="120769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7690E947-BF67-A7CD-7A05-DC2FCCDD721F}"/>
              </a:ext>
            </a:extLst>
          </p:cNvPr>
          <p:cNvSpPr/>
          <p:nvPr/>
        </p:nvSpPr>
        <p:spPr>
          <a:xfrm>
            <a:off x="416013" y="5633955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9D4C2E8-C2C1-8BD5-E5B7-74C7A5DAB204}"/>
              </a:ext>
            </a:extLst>
          </p:cNvPr>
          <p:cNvSpPr txBox="1"/>
          <p:nvPr/>
        </p:nvSpPr>
        <p:spPr>
          <a:xfrm>
            <a:off x="424309" y="5603275"/>
            <a:ext cx="17556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Гос. контроль</a:t>
            </a:r>
          </a:p>
        </p:txBody>
      </p:sp>
      <p:pic>
        <p:nvPicPr>
          <p:cNvPr id="63" name="Рисунок 62" descr="Воспроизвести">
            <a:extLst>
              <a:ext uri="{FF2B5EF4-FFF2-40B4-BE49-F238E27FC236}">
                <a16:creationId xmlns:a16="http://schemas.microsoft.com/office/drawing/2014/main" xmlns="" id="{710EDE9B-FF0F-E2F5-0A63-5D267F366B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591" y="5666808"/>
            <a:ext cx="120769" cy="120769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B4BFCD6B-74E9-A3A0-E5F8-F44A5D59974A}"/>
              </a:ext>
            </a:extLst>
          </p:cNvPr>
          <p:cNvSpPr/>
          <p:nvPr/>
        </p:nvSpPr>
        <p:spPr>
          <a:xfrm>
            <a:off x="416013" y="5843754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320CB3F-6E20-CF06-34D0-4673BF524422}"/>
              </a:ext>
            </a:extLst>
          </p:cNvPr>
          <p:cNvSpPr txBox="1"/>
          <p:nvPr/>
        </p:nvSpPr>
        <p:spPr>
          <a:xfrm>
            <a:off x="419699" y="5813534"/>
            <a:ext cx="1322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Моя статистика</a:t>
            </a:r>
          </a:p>
        </p:txBody>
      </p:sp>
      <p:pic>
        <p:nvPicPr>
          <p:cNvPr id="66" name="Рисунок 65" descr="Воспроизвести">
            <a:extLst>
              <a:ext uri="{FF2B5EF4-FFF2-40B4-BE49-F238E27FC236}">
                <a16:creationId xmlns:a16="http://schemas.microsoft.com/office/drawing/2014/main" xmlns="" id="{0A171785-D429-54B5-CB91-ECEADCEC77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591" y="5876607"/>
            <a:ext cx="120769" cy="120769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C909BFE8-1D04-9D6F-000E-6D87197C4FEB}"/>
              </a:ext>
            </a:extLst>
          </p:cNvPr>
          <p:cNvSpPr/>
          <p:nvPr/>
        </p:nvSpPr>
        <p:spPr>
          <a:xfrm>
            <a:off x="416013" y="6053553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27CD6676-84B9-A2B7-5155-C2A1978ED6CA}"/>
              </a:ext>
            </a:extLst>
          </p:cNvPr>
          <p:cNvSpPr txBox="1"/>
          <p:nvPr/>
        </p:nvSpPr>
        <p:spPr>
          <a:xfrm>
            <a:off x="419699" y="6024061"/>
            <a:ext cx="218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Разрешительные документы</a:t>
            </a:r>
          </a:p>
        </p:txBody>
      </p:sp>
      <p:pic>
        <p:nvPicPr>
          <p:cNvPr id="69" name="Рисунок 68" descr="Воспроизвести">
            <a:extLst>
              <a:ext uri="{FF2B5EF4-FFF2-40B4-BE49-F238E27FC236}">
                <a16:creationId xmlns:a16="http://schemas.microsoft.com/office/drawing/2014/main" xmlns="" id="{1C2127F6-AA1E-A10A-68F7-F2E1DB043B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591" y="6086406"/>
            <a:ext cx="120769" cy="120769"/>
          </a:xfrm>
          <a:prstGeom prst="rect">
            <a:avLst/>
          </a:prstGeom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3FB7EE70-76DC-4728-A17F-4C8E0F978073}"/>
              </a:ext>
            </a:extLst>
          </p:cNvPr>
          <p:cNvSpPr/>
          <p:nvPr/>
        </p:nvSpPr>
        <p:spPr>
          <a:xfrm>
            <a:off x="416013" y="6263352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09B7C2B-FE59-7A00-09C5-DD80F8CD7A62}"/>
              </a:ext>
            </a:extLst>
          </p:cNvPr>
          <p:cNvSpPr txBox="1"/>
          <p:nvPr/>
        </p:nvSpPr>
        <p:spPr>
          <a:xfrm>
            <a:off x="416012" y="6223632"/>
            <a:ext cx="2317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обязательных требований</a:t>
            </a:r>
          </a:p>
        </p:txBody>
      </p:sp>
      <p:pic>
        <p:nvPicPr>
          <p:cNvPr id="72" name="Рисунок 71" descr="Воспроизвести">
            <a:extLst>
              <a:ext uri="{FF2B5EF4-FFF2-40B4-BE49-F238E27FC236}">
                <a16:creationId xmlns:a16="http://schemas.microsoft.com/office/drawing/2014/main" xmlns="" id="{E345BF57-8C8E-F72F-3167-6EEE6739E4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591" y="6296205"/>
            <a:ext cx="120769" cy="120769"/>
          </a:xfrm>
          <a:prstGeom prst="rect">
            <a:avLst/>
          </a:prstGeom>
        </p:spPr>
      </p:pic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A01053DF-A972-6DC3-E0B0-EADDD3EED1D7}"/>
              </a:ext>
            </a:extLst>
          </p:cNvPr>
          <p:cNvSpPr/>
          <p:nvPr/>
        </p:nvSpPr>
        <p:spPr>
          <a:xfrm>
            <a:off x="416013" y="6473153"/>
            <a:ext cx="2336743" cy="17961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prstClr val="white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15F99A73-4F8B-E709-0E17-94A44E81EC0F}"/>
              </a:ext>
            </a:extLst>
          </p:cNvPr>
          <p:cNvSpPr txBox="1"/>
          <p:nvPr/>
        </p:nvSpPr>
        <p:spPr>
          <a:xfrm>
            <a:off x="419825" y="6442702"/>
            <a:ext cx="17556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 descr="Воспроизвести">
            <a:extLst>
              <a:ext uri="{FF2B5EF4-FFF2-40B4-BE49-F238E27FC236}">
                <a16:creationId xmlns:a16="http://schemas.microsoft.com/office/drawing/2014/main" xmlns="" id="{FE592E4D-BBD2-3BE5-0FF9-56CAC95F5F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591" y="6506006"/>
            <a:ext cx="120769" cy="120769"/>
          </a:xfrm>
          <a:prstGeom prst="rect">
            <a:avLst/>
          </a:prstGeom>
        </p:spPr>
      </p:pic>
      <p:pic>
        <p:nvPicPr>
          <p:cNvPr id="2085" name="Рисунок 2084">
            <a:extLst>
              <a:ext uri="{FF2B5EF4-FFF2-40B4-BE49-F238E27FC236}">
                <a16:creationId xmlns:a16="http://schemas.microsoft.com/office/drawing/2014/main" xmlns="" id="{C19B3291-A562-DF63-670B-B6EC228ECF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9345" y="5821313"/>
            <a:ext cx="102620" cy="86772"/>
          </a:xfrm>
          <a:prstGeom prst="rect">
            <a:avLst/>
          </a:prstGeom>
        </p:spPr>
      </p:pic>
      <p:pic>
        <p:nvPicPr>
          <p:cNvPr id="2086" name="Рисунок 2085">
            <a:extLst>
              <a:ext uri="{FF2B5EF4-FFF2-40B4-BE49-F238E27FC236}">
                <a16:creationId xmlns:a16="http://schemas.microsoft.com/office/drawing/2014/main" xmlns="" id="{A0C14C9B-576B-6968-3594-96DC88FE7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9345" y="5968039"/>
            <a:ext cx="102620" cy="86772"/>
          </a:xfrm>
          <a:prstGeom prst="rect">
            <a:avLst/>
          </a:prstGeom>
        </p:spPr>
      </p:pic>
      <p:pic>
        <p:nvPicPr>
          <p:cNvPr id="2087" name="Рисунок 2086">
            <a:extLst>
              <a:ext uri="{FF2B5EF4-FFF2-40B4-BE49-F238E27FC236}">
                <a16:creationId xmlns:a16="http://schemas.microsoft.com/office/drawing/2014/main" xmlns="" id="{C8B12530-25CB-8914-E6F4-720A5E8C3F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9345" y="6122472"/>
            <a:ext cx="102620" cy="86772"/>
          </a:xfrm>
          <a:prstGeom prst="rect">
            <a:avLst/>
          </a:prstGeom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xmlns="" id="{6BE8D0AE-8915-9AA2-9259-E013B96BA637}"/>
              </a:ext>
            </a:extLst>
          </p:cNvPr>
          <p:cNvSpPr txBox="1"/>
          <p:nvPr/>
        </p:nvSpPr>
        <p:spPr>
          <a:xfrm rot="16200000">
            <a:off x="2189624" y="4488544"/>
            <a:ext cx="1651144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xmlns="" id="{BC581011-BE75-A867-46B3-15D26A8066DA}"/>
              </a:ext>
            </a:extLst>
          </p:cNvPr>
          <p:cNvSpPr txBox="1"/>
          <p:nvPr/>
        </p:nvSpPr>
        <p:spPr>
          <a:xfrm rot="16200000">
            <a:off x="2351675" y="5980810"/>
            <a:ext cx="1331099" cy="246221"/>
          </a:xfrm>
          <a:prstGeom prst="rect">
            <a:avLst/>
          </a:prstGeom>
          <a:solidFill>
            <a:srgbClr val="88B6E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/>
              <a:t>Нефинансовые</a:t>
            </a:r>
          </a:p>
        </p:txBody>
      </p:sp>
      <p:graphicFrame>
        <p:nvGraphicFramePr>
          <p:cNvPr id="2090" name="Таблица 89">
            <a:extLst>
              <a:ext uri="{FF2B5EF4-FFF2-40B4-BE49-F238E27FC236}">
                <a16:creationId xmlns:a16="http://schemas.microsoft.com/office/drawing/2014/main" xmlns="" id="{5A9945C6-D693-D69D-4921-8F3F13D98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287720"/>
              </p:ext>
            </p:extLst>
          </p:nvPr>
        </p:nvGraphicFramePr>
        <p:xfrm>
          <a:off x="346142" y="1218760"/>
          <a:ext cx="11506404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151">
                  <a:extLst>
                    <a:ext uri="{9D8B030D-6E8A-4147-A177-3AD203B41FA5}">
                      <a16:colId xmlns:a16="http://schemas.microsoft.com/office/drawing/2014/main" xmlns="" val="1734496980"/>
                    </a:ext>
                  </a:extLst>
                </a:gridCol>
                <a:gridCol w="1329288">
                  <a:extLst>
                    <a:ext uri="{9D8B030D-6E8A-4147-A177-3AD203B41FA5}">
                      <a16:colId xmlns:a16="http://schemas.microsoft.com/office/drawing/2014/main" xmlns="" val="1351137100"/>
                    </a:ext>
                  </a:extLst>
                </a:gridCol>
                <a:gridCol w="1444046">
                  <a:extLst>
                    <a:ext uri="{9D8B030D-6E8A-4147-A177-3AD203B41FA5}">
                      <a16:colId xmlns:a16="http://schemas.microsoft.com/office/drawing/2014/main" xmlns="" val="946730285"/>
                    </a:ext>
                  </a:extLst>
                </a:gridCol>
                <a:gridCol w="1759633">
                  <a:extLst>
                    <a:ext uri="{9D8B030D-6E8A-4147-A177-3AD203B41FA5}">
                      <a16:colId xmlns:a16="http://schemas.microsoft.com/office/drawing/2014/main" xmlns="" val="1494039832"/>
                    </a:ext>
                  </a:extLst>
                </a:gridCol>
                <a:gridCol w="1759633">
                  <a:extLst>
                    <a:ext uri="{9D8B030D-6E8A-4147-A177-3AD203B41FA5}">
                      <a16:colId xmlns:a16="http://schemas.microsoft.com/office/drawing/2014/main" xmlns="" val="4115871426"/>
                    </a:ext>
                  </a:extLst>
                </a:gridCol>
                <a:gridCol w="2038284">
                  <a:extLst>
                    <a:ext uri="{9D8B030D-6E8A-4147-A177-3AD203B41FA5}">
                      <a16:colId xmlns:a16="http://schemas.microsoft.com/office/drawing/2014/main" xmlns="" val="1881958666"/>
                    </a:ext>
                  </a:extLst>
                </a:gridCol>
                <a:gridCol w="875369">
                  <a:extLst>
                    <a:ext uri="{9D8B030D-6E8A-4147-A177-3AD203B41FA5}">
                      <a16:colId xmlns:a16="http://schemas.microsoft.com/office/drawing/2014/main" xmlns="" val="2842488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Актуальное для бизнеса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ЦГО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МИО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Финансовые и нефинансовые МГП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НПП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Частные услуги</a:t>
                      </a:r>
                      <a:endParaRPr lang="ru-KZ" sz="11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3978855"/>
                  </a:ext>
                </a:extLst>
              </a:tr>
            </a:tbl>
          </a:graphicData>
        </a:graphic>
      </p:graphicFrame>
      <p:sp>
        <p:nvSpPr>
          <p:cNvPr id="2091" name="TextBox 2090">
            <a:extLst>
              <a:ext uri="{FF2B5EF4-FFF2-40B4-BE49-F238E27FC236}">
                <a16:creationId xmlns:a16="http://schemas.microsoft.com/office/drawing/2014/main" xmlns="" id="{9DE5E9ED-8F58-AC1A-6F3B-58E25378339E}"/>
              </a:ext>
            </a:extLst>
          </p:cNvPr>
          <p:cNvSpPr txBox="1"/>
          <p:nvPr/>
        </p:nvSpPr>
        <p:spPr>
          <a:xfrm>
            <a:off x="346766" y="1999427"/>
            <a:ext cx="247657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2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Polytech Services</a:t>
            </a: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2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92" name="Прямая соединительная линия 2091">
            <a:extLst>
              <a:ext uri="{FF2B5EF4-FFF2-40B4-BE49-F238E27FC236}">
                <a16:creationId xmlns:a16="http://schemas.microsoft.com/office/drawing/2014/main" xmlns="" id="{04DBE209-E81B-F2AA-43AA-0C1E6FE6B94A}"/>
              </a:ext>
            </a:extLst>
          </p:cNvPr>
          <p:cNvCxnSpPr>
            <a:cxnSpLocks/>
          </p:cNvCxnSpPr>
          <p:nvPr/>
        </p:nvCxnSpPr>
        <p:spPr>
          <a:xfrm>
            <a:off x="365196" y="1999426"/>
            <a:ext cx="0" cy="277200"/>
          </a:xfrm>
          <a:prstGeom prst="line">
            <a:avLst/>
          </a:prstGeom>
          <a:ln w="34925">
            <a:solidFill>
              <a:srgbClr val="2F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3" name="Прямоугольник 2092">
            <a:extLst>
              <a:ext uri="{FF2B5EF4-FFF2-40B4-BE49-F238E27FC236}">
                <a16:creationId xmlns:a16="http://schemas.microsoft.com/office/drawing/2014/main" xmlns="" id="{2969A8F9-3127-9398-C7BE-680578B1A568}"/>
              </a:ext>
            </a:extLst>
          </p:cNvPr>
          <p:cNvSpPr/>
          <p:nvPr/>
        </p:nvSpPr>
        <p:spPr>
          <a:xfrm>
            <a:off x="337345" y="2289323"/>
            <a:ext cx="3359554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БИН: </a:t>
            </a:r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20100000000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регистрации: </a:t>
            </a:r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10.10.2000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руководитель: </a:t>
            </a:r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Омаров Бекзат Тахирович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деятельности: </a:t>
            </a:r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минеральной и неметаллической продукции</a:t>
            </a:r>
          </a:p>
          <a:p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094" name="Прямоугольник 2093">
            <a:extLst>
              <a:ext uri="{FF2B5EF4-FFF2-40B4-BE49-F238E27FC236}">
                <a16:creationId xmlns:a16="http://schemas.microsoft.com/office/drawing/2014/main" xmlns="" id="{1B1B9263-7886-A6ED-D0CC-06F5F6D21FF0}"/>
              </a:ext>
            </a:extLst>
          </p:cNvPr>
          <p:cNvSpPr/>
          <p:nvPr/>
        </p:nvSpPr>
        <p:spPr>
          <a:xfrm>
            <a:off x="3538364" y="1968337"/>
            <a:ext cx="3266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Юридический адрес: </a:t>
            </a:r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Астана, пр. Кабанбай батыра 19</a:t>
            </a:r>
            <a:endParaRPr lang="ru-RU" sz="1000" b="1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Тел: </a:t>
            </a:r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+77010010001</a:t>
            </a:r>
          </a:p>
          <a:p>
            <a:r>
              <a:rPr lang="en-US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info@polyservices.kz</a:t>
            </a:r>
            <a:endParaRPr lang="ru-RU" sz="10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субъекта: </a:t>
            </a:r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бизнес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работников:</a:t>
            </a:r>
            <a:r>
              <a:rPr lang="ru-RU" sz="1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</a:p>
          <a:p>
            <a:r>
              <a:rPr lang="ru-RU" sz="1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внутристрановой ценности (ДВЦ): </a:t>
            </a:r>
          </a:p>
          <a:p>
            <a:r>
              <a:rPr lang="ru-RU" sz="1000" dirty="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категория (70 баллов)</a:t>
            </a:r>
          </a:p>
        </p:txBody>
      </p:sp>
      <p:sp>
        <p:nvSpPr>
          <p:cNvPr id="78" name="Прямоугольник: скругленные углы 120">
            <a:extLst>
              <a:ext uri="{FF2B5EF4-FFF2-40B4-BE49-F238E27FC236}">
                <a16:creationId xmlns:a16="http://schemas.microsoft.com/office/drawing/2014/main" xmlns="" id="{EADA1A68-ECA7-DFB8-F0CD-DB7BFAE71732}"/>
              </a:ext>
            </a:extLst>
          </p:cNvPr>
          <p:cNvSpPr/>
          <p:nvPr/>
        </p:nvSpPr>
        <p:spPr>
          <a:xfrm>
            <a:off x="6881990" y="1941603"/>
            <a:ext cx="1830178" cy="1337244"/>
          </a:xfrm>
          <a:prstGeom prst="roundRect">
            <a:avLst>
              <a:gd name="adj" fmla="val 898"/>
            </a:avLst>
          </a:prstGeom>
          <a:solidFill>
            <a:srgbClr val="BCD6E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79" name="Прямоугольник: скругленные углы 25">
            <a:extLst>
              <a:ext uri="{FF2B5EF4-FFF2-40B4-BE49-F238E27FC236}">
                <a16:creationId xmlns:a16="http://schemas.microsoft.com/office/drawing/2014/main" xmlns="" id="{A955D543-BBCE-09D2-FEE3-6DDE3D38CFB5}"/>
              </a:ext>
            </a:extLst>
          </p:cNvPr>
          <p:cNvSpPr/>
          <p:nvPr/>
        </p:nvSpPr>
        <p:spPr>
          <a:xfrm>
            <a:off x="6936247" y="2024534"/>
            <a:ext cx="1733297" cy="219229"/>
          </a:xfrm>
          <a:prstGeom prst="roundRect">
            <a:avLst/>
          </a:prstGeom>
          <a:solidFill>
            <a:srgbClr val="2A6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0E5DC489-9A64-5336-2F16-9B5AB2838B20}"/>
              </a:ext>
            </a:extLst>
          </p:cNvPr>
          <p:cNvSpPr txBox="1"/>
          <p:nvPr/>
        </p:nvSpPr>
        <p:spPr>
          <a:xfrm>
            <a:off x="6912646" y="2012918"/>
            <a:ext cx="1724836" cy="2462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Отраслевая аналитика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2519B33B-6E3D-5B85-3B08-849AB8CCDCA9}"/>
              </a:ext>
            </a:extLst>
          </p:cNvPr>
          <p:cNvSpPr/>
          <p:nvPr/>
        </p:nvSpPr>
        <p:spPr>
          <a:xfrm>
            <a:off x="6799573" y="1939739"/>
            <a:ext cx="99587" cy="1339107"/>
          </a:xfrm>
          <a:prstGeom prst="rect">
            <a:avLst/>
          </a:prstGeom>
          <a:solidFill>
            <a:srgbClr val="2F5E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pic>
        <p:nvPicPr>
          <p:cNvPr id="83" name="Picture 8" descr="Аналитика анализ отчет графика - скачать Бесплатные иконки">
            <a:extLst>
              <a:ext uri="{FF2B5EF4-FFF2-40B4-BE49-F238E27FC236}">
                <a16:creationId xmlns:a16="http://schemas.microsoft.com/office/drawing/2014/main" xmlns="" id="{3A461B7A-77A2-8F50-BD83-4645A16F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2352529"/>
            <a:ext cx="859127" cy="8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рямоугольник: скругленные углы 120">
            <a:extLst>
              <a:ext uri="{FF2B5EF4-FFF2-40B4-BE49-F238E27FC236}">
                <a16:creationId xmlns:a16="http://schemas.microsoft.com/office/drawing/2014/main" xmlns="" id="{D6E22EBB-5E0D-83E3-F036-4CD582DE9D20}"/>
              </a:ext>
            </a:extLst>
          </p:cNvPr>
          <p:cNvSpPr/>
          <p:nvPr/>
        </p:nvSpPr>
        <p:spPr>
          <a:xfrm>
            <a:off x="8907956" y="1949641"/>
            <a:ext cx="1263514" cy="1329205"/>
          </a:xfrm>
          <a:prstGeom prst="roundRect">
            <a:avLst>
              <a:gd name="adj" fmla="val 898"/>
            </a:avLst>
          </a:prstGeom>
          <a:solidFill>
            <a:srgbClr val="BCD6EE"/>
          </a:solidFill>
          <a:ln>
            <a:solidFill>
              <a:srgbClr val="2F5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85" name="Прямоугольник: скругленные углы 25">
            <a:extLst>
              <a:ext uri="{FF2B5EF4-FFF2-40B4-BE49-F238E27FC236}">
                <a16:creationId xmlns:a16="http://schemas.microsoft.com/office/drawing/2014/main" xmlns="" id="{CAA61F7D-07F9-BFB0-5CB0-28D52C59CA1D}"/>
              </a:ext>
            </a:extLst>
          </p:cNvPr>
          <p:cNvSpPr/>
          <p:nvPr/>
        </p:nvSpPr>
        <p:spPr>
          <a:xfrm>
            <a:off x="8956388" y="2032573"/>
            <a:ext cx="1151326" cy="219229"/>
          </a:xfrm>
          <a:prstGeom prst="roundRect">
            <a:avLst/>
          </a:prstGeom>
          <a:solidFill>
            <a:srgbClr val="2A6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10903E0D-BF95-2F67-AC0C-C2715EDC4821}"/>
              </a:ext>
            </a:extLst>
          </p:cNvPr>
          <p:cNvSpPr txBox="1"/>
          <p:nvPr/>
        </p:nvSpPr>
        <p:spPr>
          <a:xfrm>
            <a:off x="8953654" y="2021941"/>
            <a:ext cx="1145862" cy="2462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Пройти опрос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01C62F70-3127-21A8-6F37-BC74984C8953}"/>
              </a:ext>
            </a:extLst>
          </p:cNvPr>
          <p:cNvSpPr/>
          <p:nvPr/>
        </p:nvSpPr>
        <p:spPr>
          <a:xfrm>
            <a:off x="8794563" y="1948113"/>
            <a:ext cx="110659" cy="1330733"/>
          </a:xfrm>
          <a:prstGeom prst="rect">
            <a:avLst/>
          </a:prstGeom>
          <a:solidFill>
            <a:srgbClr val="2F5EAB"/>
          </a:solidFill>
          <a:ln>
            <a:solidFill>
              <a:srgbClr val="2F5E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89" name="Прямоугольник: скругленные углы 120">
            <a:extLst>
              <a:ext uri="{FF2B5EF4-FFF2-40B4-BE49-F238E27FC236}">
                <a16:creationId xmlns:a16="http://schemas.microsoft.com/office/drawing/2014/main" xmlns="" id="{0F04B54D-B752-DD04-CC3B-A9A4CF68F0A1}"/>
              </a:ext>
            </a:extLst>
          </p:cNvPr>
          <p:cNvSpPr/>
          <p:nvPr/>
        </p:nvSpPr>
        <p:spPr>
          <a:xfrm>
            <a:off x="10334624" y="1948114"/>
            <a:ext cx="1517921" cy="1329205"/>
          </a:xfrm>
          <a:prstGeom prst="roundRect">
            <a:avLst>
              <a:gd name="adj" fmla="val 898"/>
            </a:avLst>
          </a:prstGeom>
          <a:solidFill>
            <a:srgbClr val="BCD6EE"/>
          </a:solidFill>
          <a:ln>
            <a:solidFill>
              <a:srgbClr val="2F5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90" name="Прямоугольник: скругленные углы 25">
            <a:extLst>
              <a:ext uri="{FF2B5EF4-FFF2-40B4-BE49-F238E27FC236}">
                <a16:creationId xmlns:a16="http://schemas.microsoft.com/office/drawing/2014/main" xmlns="" id="{82344B1F-11DE-6C7E-B125-1CDDE9E26E8C}"/>
              </a:ext>
            </a:extLst>
          </p:cNvPr>
          <p:cNvSpPr/>
          <p:nvPr/>
        </p:nvSpPr>
        <p:spPr>
          <a:xfrm>
            <a:off x="10395262" y="2031046"/>
            <a:ext cx="1414660" cy="219229"/>
          </a:xfrm>
          <a:prstGeom prst="roundRect">
            <a:avLst/>
          </a:prstGeom>
          <a:solidFill>
            <a:srgbClr val="2A6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635">
              <a:solidFill>
                <a:prstClr val="white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BBF96898-1760-09E8-9077-256716AB46FE}"/>
              </a:ext>
            </a:extLst>
          </p:cNvPr>
          <p:cNvSpPr txBox="1"/>
          <p:nvPr/>
        </p:nvSpPr>
        <p:spPr>
          <a:xfrm>
            <a:off x="10385979" y="2019430"/>
            <a:ext cx="1425222" cy="2462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Календарь отчетов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4B68FA9A-722D-0E6F-E6C9-8CABC53EA2C6}"/>
              </a:ext>
            </a:extLst>
          </p:cNvPr>
          <p:cNvSpPr/>
          <p:nvPr/>
        </p:nvSpPr>
        <p:spPr>
          <a:xfrm>
            <a:off x="10235226" y="1948113"/>
            <a:ext cx="99587" cy="1329205"/>
          </a:xfrm>
          <a:prstGeom prst="rect">
            <a:avLst/>
          </a:prstGeom>
          <a:solidFill>
            <a:srgbClr val="2F5EAB"/>
          </a:solidFill>
          <a:ln>
            <a:solidFill>
              <a:srgbClr val="2F5E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35">
              <a:solidFill>
                <a:prstClr val="white"/>
              </a:solidFill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FB12C586-9CE8-D1BF-611B-F95653456426}"/>
              </a:ext>
            </a:extLst>
          </p:cNvPr>
          <p:cNvSpPr/>
          <p:nvPr/>
        </p:nvSpPr>
        <p:spPr>
          <a:xfrm>
            <a:off x="2871942" y="1598655"/>
            <a:ext cx="182567" cy="1840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26" name="Picture 2" descr="Опрос на предмет определения степени удовлетворенности уровнем безопасности  финансовых услуг, оказываемых организациями кредитно-финансовой сферы -  ФППРТ">
            <a:extLst>
              <a:ext uri="{FF2B5EF4-FFF2-40B4-BE49-F238E27FC236}">
                <a16:creationId xmlns:a16="http://schemas.microsoft.com/office/drawing/2014/main" xmlns="" id="{9E4E4070-290E-4959-50AF-F093114DB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773" y="2342448"/>
            <a:ext cx="847251" cy="8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Овал 100">
            <a:extLst>
              <a:ext uri="{FF2B5EF4-FFF2-40B4-BE49-F238E27FC236}">
                <a16:creationId xmlns:a16="http://schemas.microsoft.com/office/drawing/2014/main" xmlns="" id="{560D37F1-8EC1-E970-4342-15AB0D79093B}"/>
              </a:ext>
            </a:extLst>
          </p:cNvPr>
          <p:cNvSpPr/>
          <p:nvPr/>
        </p:nvSpPr>
        <p:spPr>
          <a:xfrm>
            <a:off x="9224303" y="163951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30" name="Picture 6" descr="Date limite du calendrier avec horloge dans un design plat | Vecteur Premium">
            <a:extLst>
              <a:ext uri="{FF2B5EF4-FFF2-40B4-BE49-F238E27FC236}">
                <a16:creationId xmlns:a16="http://schemas.microsoft.com/office/drawing/2014/main" xmlns="" id="{3245E95F-FCB2-142A-6CC5-754853630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13756" r="10387" b="12258"/>
          <a:stretch/>
        </p:blipFill>
        <p:spPr bwMode="auto">
          <a:xfrm>
            <a:off x="10606087" y="2342448"/>
            <a:ext cx="1028700" cy="8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0FC14620-5683-44A7-BD2C-A3EF47A826B6}"/>
              </a:ext>
            </a:extLst>
          </p:cNvPr>
          <p:cNvSpPr txBox="1"/>
          <p:nvPr/>
        </p:nvSpPr>
        <p:spPr>
          <a:xfrm>
            <a:off x="6213575" y="4163774"/>
            <a:ext cx="26916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(ДАМУ …)</a:t>
            </a:r>
          </a:p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Гарантирование (ДАМУ …)</a:t>
            </a:r>
          </a:p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Кредитование</a:t>
            </a:r>
          </a:p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Лизинг (ФРП, АКК …)</a:t>
            </a:r>
          </a:p>
          <a:p>
            <a:pPr marL="139303" indent="-139303">
              <a:buFont typeface="Wingdings" panose="05000000000000000000" pitchFamily="2" charset="2"/>
              <a:buChar char="q"/>
              <a:defRPr/>
            </a:pPr>
            <a:r>
              <a:rPr lang="ru-RU" sz="1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xmlns="" id="{E6DEA76F-CBCE-0716-D62C-8B5F3283A0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3236" y="4237162"/>
            <a:ext cx="102620" cy="86772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E6DEA76F-CBCE-0716-D62C-8B5F3283A0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0639" y="4383317"/>
            <a:ext cx="102620" cy="86772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6516201" y="3932990"/>
            <a:ext cx="22284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(выберите инструменты не более 3-х)</a:t>
            </a:r>
          </a:p>
        </p:txBody>
      </p:sp>
      <p:sp>
        <p:nvSpPr>
          <p:cNvPr id="114" name="Google Shape;110;p2">
            <a:extLst>
              <a:ext uri="{FF2B5EF4-FFF2-40B4-BE49-F238E27FC236}">
                <a16:creationId xmlns:a16="http://schemas.microsoft.com/office/drawing/2014/main" xmlns="" id="{E3BDE314-3068-6C03-A69E-390465A9871E}"/>
              </a:ext>
            </a:extLst>
          </p:cNvPr>
          <p:cNvSpPr/>
          <p:nvPr/>
        </p:nvSpPr>
        <p:spPr>
          <a:xfrm>
            <a:off x="968448" y="257132"/>
            <a:ext cx="1033754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3F3F3F"/>
              </a:buClr>
              <a:buSzPts val="2400"/>
              <a:defRPr/>
            </a:pPr>
            <a:r>
              <a:rPr lang="ru-RU" sz="2400" b="1" dirty="0">
                <a:solidFill>
                  <a:srgbClr val="054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КАБИНЕТ ПРЕДПРИНИМАТЕЛЯ </a:t>
            </a:r>
            <a:r>
              <a:rPr lang="ru-RU" sz="2000" b="1" dirty="0">
                <a:solidFill>
                  <a:srgbClr val="2A6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(www.egovbusiness.kz) </a:t>
            </a:r>
          </a:p>
          <a:p>
            <a:pPr>
              <a:buClr>
                <a:srgbClr val="3F3F3F"/>
              </a:buClr>
              <a:buSzPts val="2400"/>
              <a:defRPr/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 </a:t>
            </a:r>
            <a:r>
              <a:rPr 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 – АВТОРИЗАЦИЯ)  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xmlns="" id="{F3E3EBDB-AFB7-C44B-7E0D-92B376B1AC67}"/>
              </a:ext>
            </a:extLst>
          </p:cNvPr>
          <p:cNvCxnSpPr>
            <a:cxnSpLocks/>
          </p:cNvCxnSpPr>
          <p:nvPr/>
        </p:nvCxnSpPr>
        <p:spPr>
          <a:xfrm>
            <a:off x="5166438" y="988144"/>
            <a:ext cx="668821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2" descr="Приложения в Google Play – eGov business">
            <a:extLst>
              <a:ext uri="{FF2B5EF4-FFF2-40B4-BE49-F238E27FC236}">
                <a16:creationId xmlns:a16="http://schemas.microsoft.com/office/drawing/2014/main" xmlns="" id="{0BBF92ED-D98F-D3C0-2F9F-BA46EBDE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8" y="315242"/>
            <a:ext cx="678180" cy="67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7">
            <a:extLst>
              <a:ext uri="{FF2B5EF4-FFF2-40B4-BE49-F238E27FC236}">
                <a16:creationId xmlns:a16="http://schemas.microsoft.com/office/drawing/2014/main" xmlns="" id="{12452D73-65A5-4F5F-BBF7-21829EB86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201" y="6656863"/>
            <a:ext cx="3048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KZ"/>
            </a:defPPr>
            <a:lvl1pPr marL="12700">
              <a:lnSpc>
                <a:spcPct val="100000"/>
              </a:lnSpc>
              <a:spcBef>
                <a:spcPts val="125"/>
              </a:spcBef>
              <a:defRPr sz="1000" spc="50">
                <a:solidFill>
                  <a:srgbClr val="5B48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fld id="{0068BFD8-DBDB-434F-85A5-E2C880B98BFE}" type="slidenum">
              <a:rPr lang="ru-RU" altLang="ru-RU" sz="1200">
                <a:solidFill>
                  <a:srgbClr val="2F5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ru-RU" altLang="ru-RU" sz="1200" dirty="0">
              <a:solidFill>
                <a:srgbClr val="2F5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12128</TotalTime>
  <Words>2644</Words>
  <Application>Microsoft Office PowerPoint</Application>
  <PresentationFormat>Широкоэкранный</PresentationFormat>
  <Paragraphs>683</Paragraphs>
  <Slides>20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Akrobat</vt:lpstr>
      <vt:lpstr>Akrobat Bold</vt:lpstr>
      <vt:lpstr>Akrobat ExtraBold</vt:lpstr>
      <vt:lpstr>Aptos</vt:lpstr>
      <vt:lpstr>Arial</vt:lpstr>
      <vt:lpstr>Arial Narrow</vt:lpstr>
      <vt:lpstr>Calibri</vt:lpstr>
      <vt:lpstr>Calibri Light</vt:lpstr>
      <vt:lpstr>Roboto</vt:lpstr>
      <vt:lpstr>Wingdings</vt:lpstr>
      <vt:lpstr>1_Тема Office</vt:lpstr>
      <vt:lpstr>2_Тема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Мулдажанов Куаныш Орынбасарулы</dc:creator>
  <cp:lastModifiedBy>Мулдажанов Куаныш Орынбасарулы</cp:lastModifiedBy>
  <cp:revision>198</cp:revision>
  <dcterms:created xsi:type="dcterms:W3CDTF">2024-11-05T11:58:23Z</dcterms:created>
  <dcterms:modified xsi:type="dcterms:W3CDTF">2025-04-15T05:41:24Z</dcterms:modified>
</cp:coreProperties>
</file>